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Slab"/>
      <p:regular r:id="rId26"/>
      <p:bold r:id="rId27"/>
    </p:embeddedFont>
    <p:embeddedFont>
      <p:font typeface="Roboto"/>
      <p:regular r:id="rId28"/>
      <p:bold r:id="rId29"/>
      <p:italic r:id="rId30"/>
      <p:boldItalic r:id="rId31"/>
    </p:embeddedFont>
    <p:embeddedFont>
      <p:font typeface="Roboto Mono Light"/>
      <p:regular r:id="rId32"/>
      <p:bold r:id="rId33"/>
      <p:italic r:id="rId34"/>
      <p:boldItalic r:id="rId35"/>
    </p:embeddedFont>
    <p:embeddedFont>
      <p:font typeface="Roboto Light"/>
      <p:regular r:id="rId36"/>
      <p:bold r:id="rId37"/>
      <p:italic r:id="rId38"/>
      <p:boldItalic r:id="rId39"/>
    </p:embeddedFont>
    <p:embeddedFont>
      <p:font typeface="Roboto Mon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00ADD2F-F643-451F-BF9C-B6319A7FCC46}">
  <a:tblStyle styleId="{A00ADD2F-F643-451F-BF9C-B6319A7FCC4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regular.fntdata"/><Relationship Id="rId20" Type="http://schemas.openxmlformats.org/officeDocument/2006/relationships/slide" Target="slides/slide14.xml"/><Relationship Id="rId42" Type="http://schemas.openxmlformats.org/officeDocument/2006/relationships/font" Target="fonts/RobotoMono-italic.fntdata"/><Relationship Id="rId41" Type="http://schemas.openxmlformats.org/officeDocument/2006/relationships/font" Target="fonts/RobotoMono-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RobotoMono-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Slab-regular.fntdata"/><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font" Target="fonts/RobotoSlab-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RobotoMonoLight-bold.fntdata"/><Relationship Id="rId10" Type="http://schemas.openxmlformats.org/officeDocument/2006/relationships/slide" Target="slides/slide4.xml"/><Relationship Id="rId32" Type="http://schemas.openxmlformats.org/officeDocument/2006/relationships/font" Target="fonts/RobotoMonoLight-regular.fntdata"/><Relationship Id="rId13" Type="http://schemas.openxmlformats.org/officeDocument/2006/relationships/slide" Target="slides/slide7.xml"/><Relationship Id="rId35" Type="http://schemas.openxmlformats.org/officeDocument/2006/relationships/font" Target="fonts/RobotoMonoLight-boldItalic.fntdata"/><Relationship Id="rId12" Type="http://schemas.openxmlformats.org/officeDocument/2006/relationships/slide" Target="slides/slide6.xml"/><Relationship Id="rId34" Type="http://schemas.openxmlformats.org/officeDocument/2006/relationships/font" Target="fonts/RobotoMonoLight-italic.fntdata"/><Relationship Id="rId15" Type="http://schemas.openxmlformats.org/officeDocument/2006/relationships/slide" Target="slides/slide9.xml"/><Relationship Id="rId37" Type="http://schemas.openxmlformats.org/officeDocument/2006/relationships/font" Target="fonts/RobotoLight-bold.fntdata"/><Relationship Id="rId14" Type="http://schemas.openxmlformats.org/officeDocument/2006/relationships/slide" Target="slides/slide8.xml"/><Relationship Id="rId36" Type="http://schemas.openxmlformats.org/officeDocument/2006/relationships/font" Target="fonts/RobotoLight-regular.fntdata"/><Relationship Id="rId17" Type="http://schemas.openxmlformats.org/officeDocument/2006/relationships/slide" Target="slides/slide11.xml"/><Relationship Id="rId39" Type="http://schemas.openxmlformats.org/officeDocument/2006/relationships/font" Target="fonts/RobotoLight-boldItalic.fntdata"/><Relationship Id="rId16" Type="http://schemas.openxmlformats.org/officeDocument/2006/relationships/slide" Target="slides/slide10.xml"/><Relationship Id="rId38" Type="http://schemas.openxmlformats.org/officeDocument/2006/relationships/font" Target="fonts/RobotoLigh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c4c3478f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c4c3478f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t>Data un’immagine in input all’applicazione, vengono estratte le features locali utilizzando SIFT così come fatto per l’indicizzazione e quindi creata la BOF per la query.</a:t>
            </a:r>
            <a:endParaRPr/>
          </a:p>
          <a:p>
            <a:pPr indent="0" lvl="0" marL="0" rtl="0" algn="l">
              <a:spcBef>
                <a:spcPts val="0"/>
              </a:spcBef>
              <a:spcAft>
                <a:spcPts val="0"/>
              </a:spcAft>
              <a:buNone/>
            </a:pPr>
            <a:r>
              <a:rPr lang="en"/>
              <a:t>In particolare, leggiamo la lista di centroidi precedentemente salvata sul disco.</a:t>
            </a:r>
            <a:endParaRPr/>
          </a:p>
          <a:p>
            <a:pPr indent="0" lvl="0" marL="0" rtl="0" algn="l">
              <a:spcBef>
                <a:spcPts val="0"/>
              </a:spcBef>
              <a:spcAft>
                <a:spcPts val="0"/>
              </a:spcAft>
              <a:buNone/>
            </a:pPr>
            <a:r>
              <a:rPr lang="en"/>
              <a:t>Calcoliamo per ogni vettore di features, la distanza euclidea da ogni centroide, in modo da trovare il centroide più vicino e quindi assegniamo il vettore di features al cluster corrispondente.</a:t>
            </a:r>
            <a:endParaRPr/>
          </a:p>
          <a:p>
            <a:pPr indent="0" lvl="0" marL="0" rtl="0" algn="l">
              <a:spcBef>
                <a:spcPts val="0"/>
              </a:spcBef>
              <a:spcAft>
                <a:spcPts val="0"/>
              </a:spcAft>
              <a:buNone/>
            </a:pPr>
            <a:r>
              <a:rPr lang="en"/>
              <a:t>Ottenuti i cluster di appartenenza per ciascun vettore, calcoliamo la frequenza di ciascun cluster come visto nella fase di indicizzazione e creiamo la BOF.</a:t>
            </a:r>
            <a:endParaRPr/>
          </a:p>
          <a:p>
            <a:pPr indent="0" lvl="0" marL="0" rtl="0" algn="l">
              <a:spcBef>
                <a:spcPts val="0"/>
              </a:spcBef>
              <a:spcAft>
                <a:spcPts val="0"/>
              </a:spcAft>
              <a:buNone/>
            </a:pPr>
            <a:r>
              <a:rPr lang="en"/>
              <a:t>Interroghiamo ES utilizzando la BOF e chiedendo un numero di risultati pari a 50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Calcoliamo frequenze dei centroidi in base alla distanza e ne ritorniamo i topK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Calcoliamo la distanza tra ciascuna features della query rispetto ad ogni centroide ed assegnamo la feature al centroide piu’ vicino (clusterizziamo)</a:t>
            </a:r>
            <a:endParaRPr/>
          </a:p>
          <a:p>
            <a:pPr indent="0" lvl="0" marL="0" rtl="0" algn="l">
              <a:spcBef>
                <a:spcPts val="0"/>
              </a:spcBef>
              <a:spcAft>
                <a:spcPts val="0"/>
              </a:spcAft>
              <a:buNone/>
            </a:pPr>
            <a:r>
              <a:rPr lang="en"/>
              <a:t>.. posting list e BOF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ElasticSearch ritorna KNN immagini “simili”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c4c3478f7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c4c3478f7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Giuls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ElasticSearch ritorna 50 immagini “simili” (sono i KNN dallo score più alto a quello più basso, di default 50) dalle quali estraiamo le feature ORB. Il numero massimo di feature impostato è di 1000 (parametro ORB_MAX_FEATURE). Allo stesso modo estraiamo le feature ORB della query e le confrontiamo con quelle delle immagini usano un matcher che ci torna un vettore di match. Filtriamo il vettore togliendo i keypoint a una distanza (Hamming) inferiore a una soglia definita dal parametro DISTANCE_THRESHOLD. Per ogni match filtrato ne calcoliamo l’homography e in base al numero di inliers tornati, verifichiamo che questi siano in numero sufficiente (MIN_RANSAC_INLIERS) per poter definire quello che chiamiamo un goodMatch. Il goodMatch che ha il maggior numero di RANSAC inliers rispetto alla query viene definito bestGoodMatch. Trovato il bestGoodMatch usiamo l’ID di ES per recuperare i metadata contenuti nel file json presente nella stessa directory dell’immagine e costruiamo la pagina HTML per mostrare il risultato all’utente.</a:t>
            </a:r>
            <a:endParaRPr/>
          </a:p>
          <a:p>
            <a:pPr indent="0" lvl="0" marL="0" rtl="0" algn="l">
              <a:spcBef>
                <a:spcPts val="0"/>
              </a:spcBef>
              <a:spcAft>
                <a:spcPts val="0"/>
              </a:spcAft>
              <a:buNone/>
            </a:pPr>
            <a:r>
              <a:rPr lang="en"/>
              <a:t>Se non ci sono immagini con un numero sufficiente di inliers, stampiamo un avviso per dire che il sistema non ha trovato l’immagine corrispondente tra i vicini tornati da ES. Nella GUI si visualizza un messaggio in colore rosso.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9a79a95ff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9a79a95ff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rPr>
              <a:t>Giuls</a:t>
            </a:r>
            <a:endParaRPr sz="1000">
              <a:solidFill>
                <a:schemeClr val="dk1"/>
              </a:solidFill>
            </a:endParaRPr>
          </a:p>
          <a:p>
            <a:pPr indent="0" lvl="0" marL="0" rtl="0" algn="l">
              <a:spcBef>
                <a:spcPts val="0"/>
              </a:spcBef>
              <a:spcAft>
                <a:spcPts val="0"/>
              </a:spcAft>
              <a:buNone/>
            </a:pPr>
            <a:r>
              <a:rPr lang="en"/>
              <a:t>Non appena verificato che il codice funzioni per un piccolo numero di immagini a</a:t>
            </a:r>
            <a:r>
              <a:rPr lang="en"/>
              <a:t>bbiamo voluto raccogliere delle statistiche per avere una idea di quanto fosse buono il nostro software. Abbiamo sviluppato la classe Statistics che implementa le funzionalità del comando statistics della CLI (non è presente sulla GUI). Abbiamo eseguito il comando su due indici differenti: uno costruito selezionando 100 random feature e scalando le immagini a 0.5 MPx, l’altro costruito raddoppiando questi parametri sullo stesso set di immagini. Per ogni indice il comando statistics legge un file chiamato ransac_parameters.csv in cui ogni riga contiene il valore di 4 elementi scritti in ordine nelle slide; per ogni riga del file lanciamo le statistiche su un test set di 770 immagini.</a:t>
            </a:r>
            <a:endParaRPr sz="10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5c4c3478f7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c4c3478f7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Giuls</a:t>
            </a:r>
            <a:endParaRPr/>
          </a:p>
          <a:p>
            <a:pPr indent="0" lvl="0" marL="0" rtl="0" algn="l">
              <a:spcBef>
                <a:spcPts val="0"/>
              </a:spcBef>
              <a:spcAft>
                <a:spcPts val="0"/>
              </a:spcAft>
              <a:buNone/>
            </a:pPr>
            <a:r>
              <a:rPr lang="en"/>
              <a:t>Tale test set è composto da immagini presenti nell’indice, immagini non presenti e foto di opere d’arte fatte allo schermo dei nostri computer. Abbiamo automatizzato il processo di calcolo delle statistiche scrivendo un file CSV contenente le corrispondenze tra l’immagine attesa e le immagini del test set cui dovrebbe corrispondere l’immagine attesa. Nella slide si può vedere un esempio di una riga del file utilizzato. La prima è il nome dell’immagine che il sistema dovrebbe tornare analizzando come query la lista delle immagini rimanenti. Ad esempio se chiedo al sistema quale opera d’arte è contenuta in test_img1.jpg il software mi deve ritornare una immagine che si chiama autumn-wind-in-gemstones-trees.jpg. </a:t>
            </a:r>
            <a:endParaRPr/>
          </a:p>
          <a:p>
            <a:pPr indent="0" lvl="0" marL="0" rtl="0" algn="l">
              <a:spcBef>
                <a:spcPts val="0"/>
              </a:spcBef>
              <a:spcAft>
                <a:spcPts val="0"/>
              </a:spcAft>
              <a:buNone/>
            </a:pPr>
            <a:r>
              <a:rPr lang="en"/>
              <a:t>Il comando che si occupa di raccogliere le statistiche costruisce la matrice di confusione calcolando il numero di:</a:t>
            </a:r>
            <a:endParaRPr/>
          </a:p>
          <a:p>
            <a:pPr indent="-298450" lvl="0" marL="457200" rtl="0" algn="l">
              <a:spcBef>
                <a:spcPts val="0"/>
              </a:spcBef>
              <a:spcAft>
                <a:spcPts val="0"/>
              </a:spcAft>
              <a:buSzPts val="1100"/>
              <a:buChar char="●"/>
            </a:pPr>
            <a:r>
              <a:rPr lang="en"/>
              <a:t>True Positive (TP), o match corretti, cioé il sistema ha tornato l’immagine che ci aspettavamo (in questo caso autum-wind-....)</a:t>
            </a:r>
            <a:endParaRPr/>
          </a:p>
          <a:p>
            <a:pPr indent="-298450" lvl="0" marL="457200" rtl="0" algn="l">
              <a:spcBef>
                <a:spcPts val="0"/>
              </a:spcBef>
              <a:spcAft>
                <a:spcPts val="0"/>
              </a:spcAft>
              <a:buSzPts val="1100"/>
              <a:buChar char="●"/>
            </a:pPr>
            <a:r>
              <a:rPr lang="en"/>
              <a:t>True Negative (TN) che corrispondono a immagini non indicizzate e che il sistema non deve matchare, cioé tornare la scritta “non ho trovato match per l’immagine”</a:t>
            </a:r>
            <a:endParaRPr/>
          </a:p>
          <a:p>
            <a:pPr indent="-298450" lvl="0" marL="457200" rtl="0" algn="l">
              <a:spcBef>
                <a:spcPts val="0"/>
              </a:spcBef>
              <a:spcAft>
                <a:spcPts val="0"/>
              </a:spcAft>
              <a:buSzPts val="1100"/>
              <a:buChar char="●"/>
            </a:pPr>
            <a:r>
              <a:rPr lang="en"/>
              <a:t>False Positive (FP) significa che il sistema ritorna un match che non corrisponde all’immagine ricercata, ad esempio cerco test_img1.jpg e mi torna guernica di Picasso</a:t>
            </a:r>
            <a:endParaRPr/>
          </a:p>
          <a:p>
            <a:pPr indent="-298450" lvl="0" marL="457200" rtl="0" algn="l">
              <a:spcBef>
                <a:spcPts val="0"/>
              </a:spcBef>
              <a:spcAft>
                <a:spcPts val="0"/>
              </a:spcAft>
              <a:buSzPts val="1100"/>
              <a:buChar char="●"/>
            </a:pPr>
            <a:r>
              <a:rPr lang="en"/>
              <a:t>False Negative (FN) conta il numero di immagini indicizzate ma delle quali il sistema non ritorna alcun match: chiedo di test_img1.jpg e il sistema mi dice che non ha trovato match</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c9def75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c9def75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t>Nella slide vengono mostrate le prestazioni dell’applicazione per la configurazione di parametri che ci da i risultati migliori in termini di accuracy, precision, recall, f1score.</a:t>
            </a:r>
            <a:endParaRPr/>
          </a:p>
          <a:p>
            <a:pPr indent="0" lvl="0" marL="0" rtl="0" algn="l">
              <a:spcBef>
                <a:spcPts val="0"/>
              </a:spcBef>
              <a:spcAft>
                <a:spcPts val="0"/>
              </a:spcAft>
              <a:buNone/>
            </a:pPr>
            <a:r>
              <a:rPr lang="en"/>
              <a:t>Pe la prima esecuzione fatta selezionando un num di feature random per immagine pari a 100 e scalando l’immagine di 0.5MPX, otteniamo un’accuratezza del 65%, precision </a:t>
            </a:r>
            <a:r>
              <a:rPr lang="en">
                <a:solidFill>
                  <a:srgbClr val="545454"/>
                </a:solidFill>
                <a:highlight>
                  <a:srgbClr val="FFFFFF"/>
                </a:highlight>
              </a:rPr>
              <a:t>~98% e recall 65%</a:t>
            </a:r>
            <a:endParaRPr>
              <a:solidFill>
                <a:srgbClr val="545454"/>
              </a:solidFill>
              <a:highlight>
                <a:srgbClr val="FFFFFF"/>
              </a:highlight>
            </a:endParaRPr>
          </a:p>
          <a:p>
            <a:pPr indent="0" lvl="0" marL="0" rtl="0" algn="l">
              <a:spcBef>
                <a:spcPts val="0"/>
              </a:spcBef>
              <a:spcAft>
                <a:spcPts val="0"/>
              </a:spcAft>
              <a:buNone/>
            </a:pPr>
            <a:r>
              <a:rPr lang="en">
                <a:solidFill>
                  <a:srgbClr val="545454"/>
                </a:solidFill>
                <a:highlight>
                  <a:srgbClr val="FFFFFF"/>
                </a:highlight>
              </a:rPr>
              <a:t>La matrice di confusione mostra che sono state correttamente matchate 493 classi su 770</a:t>
            </a:r>
            <a:endParaRPr>
              <a:solidFill>
                <a:srgbClr val="545454"/>
              </a:solidFill>
              <a:highlight>
                <a:srgbClr val="FFFFFF"/>
              </a:highlight>
            </a:endParaRPr>
          </a:p>
          <a:p>
            <a:pPr indent="0" lvl="0" marL="0" rtl="0" algn="l">
              <a:spcBef>
                <a:spcPts val="0"/>
              </a:spcBef>
              <a:spcAft>
                <a:spcPts val="0"/>
              </a:spcAft>
              <a:buNone/>
            </a:pPr>
            <a:r>
              <a:rPr lang="en">
                <a:solidFill>
                  <a:srgbClr val="545454"/>
                </a:solidFill>
                <a:highlight>
                  <a:srgbClr val="FFFFFF"/>
                </a:highlight>
              </a:rPr>
              <a:t>(immagini indicizzate 760, non presenti  10 )</a:t>
            </a:r>
            <a:endParaRPr sz="1400">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c9def753b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c9def753b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solidFill>
                  <a:srgbClr val="545454"/>
                </a:solidFill>
                <a:highlight>
                  <a:srgbClr val="FFFFFF"/>
                </a:highlight>
              </a:rPr>
              <a:t>Per la seconda esecuzione </a:t>
            </a:r>
            <a:r>
              <a:rPr lang="en"/>
              <a:t>fatta selezionando un num di features random per immagine pari a 200 e scalando l’immagine di 1MPX, otteniamo accuratezza  e recall maggiore rispetto al caso precedente rispettivamente l’accuratezza è all’incirca del 80%, e la</a:t>
            </a:r>
            <a:r>
              <a:rPr lang="en">
                <a:solidFill>
                  <a:srgbClr val="545454"/>
                </a:solidFill>
                <a:highlight>
                  <a:srgbClr val="FFFFFF"/>
                </a:highlight>
              </a:rPr>
              <a:t> recall 80% </a:t>
            </a:r>
            <a:r>
              <a:rPr lang="en" sz="1200">
                <a:solidFill>
                  <a:srgbClr val="545454"/>
                </a:solidFill>
                <a:highlight>
                  <a:srgbClr val="FFFFFF"/>
                </a:highlight>
              </a:rPr>
              <a:t>e la precision 99% </a:t>
            </a:r>
            <a:r>
              <a:rPr lang="en">
                <a:solidFill>
                  <a:srgbClr val="545454"/>
                </a:solidFill>
                <a:highlight>
                  <a:srgbClr val="FFFFFF"/>
                </a:highlight>
              </a:rPr>
              <a:t> con un numero di immagini correttamente matchate superiore e pari a 612. Questa prestazioni si ottengo per la configurazione di parametri mostrata in cui varia la distanza (di hamming) tra i keypont data come soglia per filtrarli (per ransac) rispetto al test precedente e in particolare la configurazione ottimale si aveva nel caso precedente con una soglia pari a 25 e in questo con una soglia pari a 34 </a:t>
            </a:r>
            <a:endParaRPr>
              <a:solidFill>
                <a:srgbClr val="545454"/>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9a79a95f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9a79a95f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t>Nella slide viene mostrata una finestra con a sinistra la query contenente un’immagine scattata da uno dei nostri smartphone e a destra l’immagine correttamente ritornata dal sistema e i keypoint matchati e filtrati</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c4c3478f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c4c3478f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t>La slide mostra un esempio di pagina HTML mostrata all’utente contenente la query, l’immagine risultante  e i metadata, ovvero il nome dell’artista, il titolo dell’opera e l’anno in cui l’opera è stata realizzata.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c516012c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c516012c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Giuls</a:t>
            </a:r>
            <a:endParaRPr/>
          </a:p>
          <a:p>
            <a:pPr indent="0" lvl="0" marL="0" rtl="0" algn="l">
              <a:spcBef>
                <a:spcPts val="0"/>
              </a:spcBef>
              <a:spcAft>
                <a:spcPts val="0"/>
              </a:spcAft>
              <a:buNone/>
            </a:pPr>
            <a:r>
              <a:rPr lang="en"/>
              <a:t>Per concludere possiamo dire che il sistema rispetta i requisiti di base: è in grado di riconoscere le immagini delle opere d’arte seppur con alcune limitazioni date, secondo noi, dalla selezione random di un numero limitato di feature (10-20% circa di quelle totali) e dalle limitazioni della macchina di test.</a:t>
            </a:r>
            <a:endParaRPr/>
          </a:p>
          <a:p>
            <a:pPr indent="0" lvl="0" marL="0" rtl="0" algn="l">
              <a:spcBef>
                <a:spcPts val="0"/>
              </a:spcBef>
              <a:spcAft>
                <a:spcPts val="0"/>
              </a:spcAft>
              <a:buNone/>
            </a:pPr>
            <a:r>
              <a:rPr lang="en"/>
              <a:t>Abbiamo pensato ad eventuali miglioramenti nel caso si volesse continuare lo sviluppo dell’applicazione: </a:t>
            </a:r>
            <a:endParaRPr/>
          </a:p>
          <a:p>
            <a:pPr indent="-298450" lvl="0" marL="457200" rtl="0" algn="l">
              <a:spcBef>
                <a:spcPts val="0"/>
              </a:spcBef>
              <a:spcAft>
                <a:spcPts val="0"/>
              </a:spcAft>
              <a:buSzPts val="1100"/>
              <a:buChar char="●"/>
            </a:pPr>
            <a:r>
              <a:rPr lang="en"/>
              <a:t>una App che permetta di avere un collegamento a un web service e dia la possibilità agli utenti di fruire di questo software in mobilità;</a:t>
            </a:r>
            <a:endParaRPr/>
          </a:p>
          <a:p>
            <a:pPr indent="-298450" lvl="0" marL="457200" rtl="0" algn="l">
              <a:spcBef>
                <a:spcPts val="0"/>
              </a:spcBef>
              <a:spcAft>
                <a:spcPts val="0"/>
              </a:spcAft>
              <a:buSzPts val="1100"/>
              <a:buChar char="●"/>
            </a:pPr>
            <a:r>
              <a:rPr lang="en"/>
              <a:t>una GUI migliorata con, ad esempio, degli slider in modo da poter cambiare i parametri RANSAC al volo;</a:t>
            </a:r>
            <a:endParaRPr/>
          </a:p>
          <a:p>
            <a:pPr indent="-298450" lvl="0" marL="457200" rtl="0" algn="l">
              <a:spcBef>
                <a:spcPts val="0"/>
              </a:spcBef>
              <a:spcAft>
                <a:spcPts val="0"/>
              </a:spcAft>
              <a:buSzPts val="1100"/>
              <a:buChar char="●"/>
            </a:pPr>
            <a:r>
              <a:rPr lang="en"/>
              <a:t>un database più grande, idealmente l’intero database di wikiArt;</a:t>
            </a:r>
            <a:endParaRPr/>
          </a:p>
          <a:p>
            <a:pPr indent="-298450" lvl="0" marL="457200" rtl="0" algn="l">
              <a:spcBef>
                <a:spcPts val="0"/>
              </a:spcBef>
              <a:spcAft>
                <a:spcPts val="0"/>
              </a:spcAft>
              <a:buSzPts val="1100"/>
              <a:buChar char="●"/>
            </a:pPr>
            <a:r>
              <a:rPr lang="en"/>
              <a:t>Fare in modo che i parametri come i top K cluster usati per il riconoscimento cambino dinamicamente con il numero di immagini</a:t>
            </a:r>
            <a:endParaRPr/>
          </a:p>
          <a:p>
            <a:pPr indent="-298450" lvl="0" marL="457200" rtl="0" algn="l">
              <a:spcBef>
                <a:spcPts val="0"/>
              </a:spcBef>
              <a:spcAft>
                <a:spcPts val="0"/>
              </a:spcAft>
              <a:buSzPts val="1100"/>
              <a:buChar char="●"/>
            </a:pPr>
            <a:r>
              <a:rPr lang="en"/>
              <a:t>Aggiungere il supporto per altri tipi di immagini, idealmente tutti i formati supportati dalla imread di opencv</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c516012c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c516012c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 la leggono i prof... ci picchiano XD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59a79a95f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59a79a95f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Oggi presenteremo Painting Recognition.</a:t>
            </a:r>
            <a:endParaRPr/>
          </a:p>
          <a:p>
            <a:pPr indent="0" lvl="0" marL="0" rtl="0" algn="l">
              <a:spcBef>
                <a:spcPts val="0"/>
              </a:spcBef>
              <a:spcAft>
                <a:spcPts val="0"/>
              </a:spcAft>
              <a:buNone/>
            </a:pPr>
            <a:r>
              <a:rPr lang="en"/>
              <a:t>Mostreremo una panoramica delle funzioni dell’applicazione e la sua struttura, le librerie utilizzate, problematiche avute e soluzioni escogitate.</a:t>
            </a:r>
            <a:endParaRPr/>
          </a:p>
          <a:p>
            <a:pPr indent="0" lvl="0" marL="0" rtl="0" algn="l">
              <a:spcBef>
                <a:spcPts val="0"/>
              </a:spcBef>
              <a:spcAft>
                <a:spcPts val="0"/>
              </a:spcAft>
              <a:buNone/>
            </a:pPr>
            <a:r>
              <a:rPr lang="en"/>
              <a:t>I miei colleghi entreranno nel dettaglio del funzionamento dell’indicizzazione e ricerca delle immagini.</a:t>
            </a:r>
            <a:endParaRPr/>
          </a:p>
          <a:p>
            <a:pPr indent="0" lvl="0" marL="0" rtl="0" algn="l">
              <a:spcBef>
                <a:spcPts val="0"/>
              </a:spcBef>
              <a:spcAft>
                <a:spcPts val="0"/>
              </a:spcAft>
              <a:buNone/>
            </a:pPr>
            <a:r>
              <a:rPr lang="en"/>
              <a:t>Infine mostreremo le prestazioni del nostro sistema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59a79a95f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59a79a95f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Painting Recognition è una Java app che permette il riconoscimento di opere d’arti prese in tempo reale.</a:t>
            </a:r>
            <a:endParaRPr/>
          </a:p>
          <a:p>
            <a:pPr indent="0" lvl="0" marL="0" rtl="0" algn="l">
              <a:spcBef>
                <a:spcPts val="0"/>
              </a:spcBef>
              <a:spcAft>
                <a:spcPts val="0"/>
              </a:spcAft>
              <a:buNone/>
            </a:pPr>
            <a:r>
              <a:rPr lang="en"/>
              <a:t>Tutt’ora supporta solo il formato jpg, ma cambiando l’estensione di una qualsiasi immagine in jpg essa sara’ correttamente elaborata dal sistema.</a:t>
            </a:r>
            <a:endParaRPr/>
          </a:p>
          <a:p>
            <a:pPr indent="0" lvl="0" marL="0" rtl="0" algn="l">
              <a:spcBef>
                <a:spcPts val="0"/>
              </a:spcBef>
              <a:spcAft>
                <a:spcPts val="0"/>
              </a:spcAft>
              <a:buNone/>
            </a:pPr>
            <a:r>
              <a:rPr lang="en"/>
              <a:t>Abbiamo indicizzato l’archivio wikiArt da voi fornito e, come risultato della ricerca generiamo un file HTML con l’immagine query data dall’utente e l’immagine effettivamente rilevata con relativi metadata.</a:t>
            </a:r>
            <a:endParaRPr/>
          </a:p>
          <a:p>
            <a:pPr indent="0" lvl="0" marL="0" rtl="0" algn="l">
              <a:spcBef>
                <a:spcPts val="0"/>
              </a:spcBef>
              <a:spcAft>
                <a:spcPts val="0"/>
              </a:spcAft>
              <a:buNone/>
            </a:pPr>
            <a:r>
              <a:rPr lang="en"/>
              <a:t>Inoltre abbiamo effettuato un’analisi delle prestazioni, previa statistica di rilevamento del sistema di un sotto set di 700 immagini (circa) proveniente da foto (fatte allo schermo del pc) e dataset.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9a79a95ff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9a79a95ff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Il core del nostro progetto si basa sulla libreria OpenCV e si appoggia su ElasticSearch per la generazione dell’indice e la gestione delle richieste/query.</a:t>
            </a:r>
            <a:endParaRPr/>
          </a:p>
          <a:p>
            <a:pPr indent="0" lvl="0" marL="0" rtl="0" algn="l">
              <a:spcBef>
                <a:spcPts val="0"/>
              </a:spcBef>
              <a:spcAft>
                <a:spcPts val="0"/>
              </a:spcAft>
              <a:buNone/>
            </a:pPr>
            <a:r>
              <a:rPr lang="en"/>
              <a:t>Kibana è stato utilizzato per un’analisi grafica della struttura dell’indice.</a:t>
            </a:r>
            <a:endParaRPr/>
          </a:p>
          <a:p>
            <a:pPr indent="0" lvl="0" marL="0" rtl="0" algn="l">
              <a:spcBef>
                <a:spcPts val="0"/>
              </a:spcBef>
              <a:spcAft>
                <a:spcPts val="0"/>
              </a:spcAft>
              <a:buNone/>
            </a:pPr>
            <a:r>
              <a:rPr lang="en"/>
              <a:t>Il programma è dotato anche di una GUI, realizzata in JavaFX.</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c9def753b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c9def753b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Il software può essere lanciato la linea di comando: i comandi disponibili sono 3:</a:t>
            </a:r>
            <a:endParaRPr/>
          </a:p>
          <a:p>
            <a:pPr indent="0" lvl="0" marL="0" rtl="0" algn="l">
              <a:spcBef>
                <a:spcPts val="0"/>
              </a:spcBef>
              <a:spcAft>
                <a:spcPts val="0"/>
              </a:spcAft>
              <a:buNone/>
            </a:pPr>
            <a:r>
              <a:rPr lang="en"/>
              <a:t>Search</a:t>
            </a:r>
            <a:endParaRPr/>
          </a:p>
          <a:p>
            <a:pPr indent="0" lvl="0" marL="0" rtl="0" algn="l">
              <a:spcBef>
                <a:spcPts val="0"/>
              </a:spcBef>
              <a:spcAft>
                <a:spcPts val="0"/>
              </a:spcAft>
              <a:buNone/>
            </a:pPr>
            <a:r>
              <a:rPr lang="en"/>
              <a:t>Index</a:t>
            </a:r>
            <a:endParaRPr/>
          </a:p>
          <a:p>
            <a:pPr indent="0" lvl="0" marL="0" rtl="0" algn="l">
              <a:spcBef>
                <a:spcPts val="0"/>
              </a:spcBef>
              <a:spcAft>
                <a:spcPts val="0"/>
              </a:spcAft>
              <a:buNone/>
            </a:pPr>
            <a:r>
              <a:rPr lang="en"/>
              <a:t>Statistics</a:t>
            </a:r>
            <a:endParaRPr/>
          </a:p>
          <a:p>
            <a:pPr indent="0" lvl="0" marL="0" rtl="0" algn="l">
              <a:spcBef>
                <a:spcPts val="0"/>
              </a:spcBef>
              <a:spcAft>
                <a:spcPts val="0"/>
              </a:spcAft>
              <a:buNone/>
            </a:pPr>
            <a:r>
              <a:rPr lang="en"/>
              <a:t>Con gli opportuni parametri. Il nome dell’indice e’ opzionale, nel caso manchi il sw usa un nome di default presente in una classe Parameters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5c9def753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c9def753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La GUI, realizzata in JavaFX non è altro che un wrapper dell’interfaccia a riga di comando precedentemente presentata. E’ possibile inserire il nome dell’indice. Cliccando sulle text area si aprira’ un file chooser per la selezione di una cartella da indicizzare ed un file (immagine jpg) da ricercare.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c58e7f3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c58e7f3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PUPPA</a:t>
            </a:r>
            <a:endParaRPr/>
          </a:p>
          <a:p>
            <a:pPr indent="0" lvl="0" marL="0" rtl="0" algn="l">
              <a:spcBef>
                <a:spcPts val="0"/>
              </a:spcBef>
              <a:spcAft>
                <a:spcPts val="0"/>
              </a:spcAft>
              <a:buNone/>
            </a:pPr>
            <a:r>
              <a:rPr lang="en"/>
              <a:t>Ora entreremo nei dettagli tecnici, in particolar modo un problema che ci ha perseguitato durante tutto lo sviluppo: out of memory!</a:t>
            </a:r>
            <a:br>
              <a:rPr lang="en"/>
            </a:br>
            <a:r>
              <a:rPr lang="en"/>
              <a:t>Le immagini del dataset hanno risoluzione molto varia, che spazia dalle 200x300 alle 2000x3000. A causa di ciò si è reso necessario un resize delle immagini usando il fattore di scala qui presente, in quanto l’algoritmo estraeva fino a 20000 features per singola immagine.</a:t>
            </a:r>
            <a:endParaRPr/>
          </a:p>
          <a:p>
            <a:pPr indent="0" lvl="0" marL="0" rtl="0" algn="l">
              <a:spcBef>
                <a:spcPts val="0"/>
              </a:spcBef>
              <a:spcAft>
                <a:spcPts val="0"/>
              </a:spcAft>
              <a:buNone/>
            </a:pPr>
            <a:r>
              <a:rPr lang="en"/>
              <a:t>La costante MPX_PER_IMAGE e’ stata fatta variare per questioni di test riuscendo ad ottenere un valore ottimale per prestazioni/memoria occupata/tempo di elaborazione pari ad 1 mega pixel.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Ecco perche’ una features ha una dimensione di (CENTODIGIOTTOOOOOO, chiamate il centodiciottoooo sotto il porticato di Teramo +10)</a:t>
            </a:r>
            <a:endParaRPr/>
          </a:p>
          <a:p>
            <a:pPr indent="0" lvl="0" marL="0" rtl="0" algn="l">
              <a:spcBef>
                <a:spcPts val="0"/>
              </a:spcBef>
              <a:spcAft>
                <a:spcPts val="0"/>
              </a:spcAft>
              <a:buNone/>
            </a:pPr>
            <a:r>
              <a:rPr lang="en" sz="1150">
                <a:solidFill>
                  <a:srgbClr val="333333"/>
                </a:solidFill>
                <a:highlight>
                  <a:srgbClr val="FFFFFF"/>
                </a:highlight>
              </a:rPr>
              <a:t>“Doing this for all 16 pixels, you would've "compiled" 16 totally random orientations into 8 predetermined bins. You do this for all sixteen 4x4 regions/blocks. So you end up with 4x4x8 = 128 number”</a:t>
            </a:r>
            <a:endParaRPr sz="1150">
              <a:solidFill>
                <a:srgbClr val="333333"/>
              </a:solidFill>
              <a:highlight>
                <a:srgbClr val="FFFFFF"/>
              </a:highlight>
            </a:endParaRPr>
          </a:p>
          <a:p>
            <a:pPr indent="0" lvl="0" marL="0" rtl="0" algn="l">
              <a:spcBef>
                <a:spcPts val="0"/>
              </a:spcBef>
              <a:spcAft>
                <a:spcPts val="0"/>
              </a:spcAft>
              <a:buNone/>
            </a:pPr>
            <a:r>
              <a:rPr lang="en" sz="1200"/>
              <a:t>Il descrittore sarà composto da un feature element di 4x4x8 elementi(un totale di 128) per ogni Keypoints.</a:t>
            </a:r>
            <a:endParaRPr sz="1200"/>
          </a:p>
          <a:p>
            <a:pPr indent="0" lvl="0" marL="0" rtl="0" algn="l">
              <a:spcBef>
                <a:spcPts val="0"/>
              </a:spcBef>
              <a:spcAft>
                <a:spcPts val="0"/>
              </a:spcAft>
              <a:buNone/>
            </a:pPr>
            <a:r>
              <a:t/>
            </a:r>
            <a:endParaRPr sz="1150">
              <a:solidFill>
                <a:srgbClr val="333333"/>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5ca57f522a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5ca57f522a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Rispetto a file in formato .txt</a:t>
            </a:r>
            <a:endParaRPr/>
          </a:p>
          <a:p>
            <a:pPr indent="0" lvl="0" marL="0" rtl="0" algn="l">
              <a:spcBef>
                <a:spcPts val="0"/>
              </a:spcBef>
              <a:spcAft>
                <a:spcPts val="0"/>
              </a:spcAft>
              <a:buNone/>
            </a:pPr>
            <a:r>
              <a:rPr lang="en"/>
              <a:t>Questa non e’ stata l’unica problematica: per questioni di limiti di memoria si e’ reso necessario ricorrere piu’ volte alla scrittura su disco.</a:t>
            </a:r>
            <a:endParaRPr/>
          </a:p>
          <a:p>
            <a:pPr indent="0" lvl="0" marL="0" rtl="0" algn="l">
              <a:spcBef>
                <a:spcPts val="0"/>
              </a:spcBef>
              <a:spcAft>
                <a:spcPts val="0"/>
              </a:spcAft>
              <a:buNone/>
            </a:pPr>
            <a:r>
              <a:rPr lang="en"/>
              <a:t>Fase di estrazione features:</a:t>
            </a:r>
            <a:endParaRPr/>
          </a:p>
          <a:p>
            <a:pPr indent="0" lvl="0" marL="0" rtl="0" algn="l">
              <a:spcBef>
                <a:spcPts val="0"/>
              </a:spcBef>
              <a:spcAft>
                <a:spcPts val="0"/>
              </a:spcAft>
              <a:buNone/>
            </a:pPr>
            <a:r>
              <a:rPr lang="en"/>
              <a:t>Mat non serializzabile per scrittura su disco: usiamo float!</a:t>
            </a:r>
            <a:endParaRPr/>
          </a:p>
          <a:p>
            <a:pPr indent="0" lvl="0" marL="0" rtl="0" algn="l">
              <a:spcBef>
                <a:spcPts val="0"/>
              </a:spcBef>
              <a:spcAft>
                <a:spcPts val="0"/>
              </a:spcAft>
              <a:buNone/>
            </a:pPr>
            <a:r>
              <a:rPr lang="en"/>
              <a:t>-Descrittori </a:t>
            </a:r>
            <a:r>
              <a:rPr lang="en" sz="1050">
                <a:solidFill>
                  <a:srgbClr val="CC6C1D"/>
                </a:solidFill>
              </a:rPr>
              <a:t>new</a:t>
            </a:r>
            <a:r>
              <a:rPr lang="en" sz="1050">
                <a:solidFill>
                  <a:srgbClr val="D9E8F7"/>
                </a:solidFill>
              </a:rPr>
              <a:t> </a:t>
            </a:r>
            <a:r>
              <a:rPr lang="en" sz="1050">
                <a:solidFill>
                  <a:srgbClr val="A7EC21"/>
                </a:solidFill>
              </a:rPr>
              <a:t>ImgDescriptor</a:t>
            </a:r>
            <a:r>
              <a:rPr lang="en" sz="1050">
                <a:solidFill>
                  <a:srgbClr val="666666"/>
                </a:solidFill>
              </a:rPr>
              <a:t>(</a:t>
            </a:r>
            <a:r>
              <a:rPr lang="en" sz="1050">
                <a:solidFill>
                  <a:srgbClr val="CC6C1D"/>
                </a:solidFill>
              </a:rPr>
              <a:t>float</a:t>
            </a:r>
            <a:r>
              <a:rPr lang="en" sz="1050">
                <a:solidFill>
                  <a:srgbClr val="434343"/>
                </a:solidFill>
              </a:rPr>
              <a:t>[][]</a:t>
            </a:r>
            <a:r>
              <a:rPr lang="en" sz="1050">
                <a:solidFill>
                  <a:srgbClr val="666666"/>
                </a:solidFill>
              </a:rPr>
              <a:t>features, Path </a:t>
            </a:r>
            <a:r>
              <a:rPr lang="en" sz="1050">
                <a:solidFill>
                  <a:srgbClr val="79ABFF"/>
                </a:solidFill>
              </a:rPr>
              <a:t>imgFolder</a:t>
            </a:r>
            <a:r>
              <a:rPr lang="en" sz="1050">
                <a:solidFill>
                  <a:srgbClr val="E6E6FA"/>
                </a:solidFill>
              </a:rPr>
              <a:t>.</a:t>
            </a:r>
            <a:r>
              <a:rPr lang="en" sz="1050">
                <a:solidFill>
                  <a:srgbClr val="80F6A7"/>
                </a:solidFill>
              </a:rPr>
              <a:t>toString</a:t>
            </a:r>
            <a:r>
              <a:rPr lang="en" sz="1050">
                <a:solidFill>
                  <a:srgbClr val="434343"/>
                </a:solidFill>
              </a:rPr>
              <a:t>()f</a:t>
            </a:r>
            <a:r>
              <a:rPr lang="en" sz="1050">
                <a:solidFill>
                  <a:srgbClr val="666666"/>
                </a:solidFill>
              </a:rPr>
              <a:t>ilename)</a:t>
            </a:r>
            <a:r>
              <a:rPr lang="en"/>
              <a:t>: features estratte dalle immagini e, causa limiti di memoria scritti sul disco ogni qual volta un’immagine e’ analizzata.</a:t>
            </a:r>
            <a:endParaRPr/>
          </a:p>
          <a:p>
            <a:pPr indent="0" lvl="0" marL="0" rtl="0" algn="l">
              <a:spcBef>
                <a:spcPts val="0"/>
              </a:spcBef>
              <a:spcAft>
                <a:spcPts val="0"/>
              </a:spcAft>
              <a:buNone/>
            </a:pPr>
            <a:r>
              <a:rPr lang="en"/>
              <a:t>Num_img * 128 * 4 (Byte per float) * Num_key_point</a:t>
            </a:r>
            <a:endParaRPr/>
          </a:p>
          <a:p>
            <a:pPr indent="0" lvl="0" marL="0" rtl="0" algn="l">
              <a:spcBef>
                <a:spcPts val="0"/>
              </a:spcBef>
              <a:spcAft>
                <a:spcPts val="0"/>
              </a:spcAft>
              <a:buNone/>
            </a:pPr>
            <a:r>
              <a:rPr lang="en"/>
              <a:t>-KeyPerImage </a:t>
            </a:r>
            <a:r>
              <a:rPr lang="en" sz="1050">
                <a:solidFill>
                  <a:srgbClr val="80F2F6"/>
                </a:solidFill>
              </a:rPr>
              <a:t>List</a:t>
            </a:r>
            <a:r>
              <a:rPr lang="en" sz="1050"/>
              <a:t>&lt;</a:t>
            </a:r>
            <a:r>
              <a:rPr lang="en" sz="1050">
                <a:solidFill>
                  <a:srgbClr val="B166DA"/>
                </a:solidFill>
              </a:rPr>
              <a:t>Integer</a:t>
            </a:r>
            <a:r>
              <a:rPr lang="en" sz="1050"/>
              <a:t>&gt;</a:t>
            </a:r>
            <a:r>
              <a:rPr lang="en"/>
              <a:t>: salviamo il numero di keypoint per image, comodo per il calcolo delle frequenze dei cluster per la creazione di una posting_list (BOF)</a:t>
            </a:r>
            <a:endParaRPr/>
          </a:p>
          <a:p>
            <a:pPr indent="0" lvl="0" marL="0" rtl="0" algn="l">
              <a:spcBef>
                <a:spcPts val="0"/>
              </a:spcBef>
              <a:spcAft>
                <a:spcPts val="0"/>
              </a:spcAft>
              <a:buNone/>
            </a:pPr>
            <a:r>
              <a:rPr lang="en"/>
              <a:t>-Centroidi </a:t>
            </a:r>
            <a:r>
              <a:rPr lang="en" sz="1050">
                <a:solidFill>
                  <a:srgbClr val="80F2F6"/>
                </a:solidFill>
              </a:rPr>
              <a:t>List</a:t>
            </a:r>
            <a:r>
              <a:rPr lang="en" sz="1050"/>
              <a:t>&lt;</a:t>
            </a:r>
            <a:r>
              <a:rPr lang="en" sz="1050">
                <a:solidFill>
                  <a:srgbClr val="B166DA"/>
                </a:solidFill>
              </a:rPr>
              <a:t>Centroid</a:t>
            </a:r>
            <a:r>
              <a:rPr lang="en" sz="1050"/>
              <a:t>&gt;</a:t>
            </a:r>
            <a:r>
              <a:rPr lang="en" sz="1050">
                <a:solidFill>
                  <a:srgbClr val="E6E6FA"/>
                </a:solidFill>
              </a:rPr>
              <a:t> </a:t>
            </a:r>
            <a:r>
              <a:rPr lang="en"/>
              <a:t>e Labels </a:t>
            </a:r>
            <a:r>
              <a:rPr lang="en" sz="1050">
                <a:solidFill>
                  <a:srgbClr val="1290C3"/>
                </a:solidFill>
              </a:rPr>
              <a:t>MatConverter</a:t>
            </a:r>
            <a:r>
              <a:rPr lang="en" sz="1050">
                <a:solidFill>
                  <a:srgbClr val="E6E6FA"/>
                </a:solidFill>
              </a:rPr>
              <a:t>.</a:t>
            </a:r>
            <a:r>
              <a:rPr i="1" lang="en" sz="1050">
                <a:solidFill>
                  <a:srgbClr val="96EC3F"/>
                </a:solidFill>
              </a:rPr>
              <a:t>mat2int</a:t>
            </a:r>
            <a:r>
              <a:rPr lang="en"/>
              <a:t>(</a:t>
            </a:r>
            <a:r>
              <a:rPr lang="en" sz="1050">
                <a:solidFill>
                  <a:srgbClr val="1290C3"/>
                </a:solidFill>
              </a:rPr>
              <a:t>Mat</a:t>
            </a:r>
            <a:r>
              <a:rPr lang="en"/>
              <a:t>): info ritornate dall’algoritmo kmeans</a:t>
            </a:r>
            <a:endParaRPr/>
          </a:p>
          <a:p>
            <a:pPr indent="0" lvl="0" marL="0" rtl="0" algn="l">
              <a:spcBef>
                <a:spcPts val="0"/>
              </a:spcBef>
              <a:spcAft>
                <a:spcPts val="0"/>
              </a:spcAft>
              <a:buNone/>
            </a:pPr>
            <a:r>
              <a:rPr lang="en"/>
              <a:t>Dove la struttura Centroid è una classe composta dalle coordinate (array di float) ed un intero (l’ID)</a:t>
            </a:r>
            <a:endParaRPr/>
          </a:p>
          <a:p>
            <a:pPr indent="0" lvl="0" marL="0" rtl="0" algn="l">
              <a:spcBef>
                <a:spcPts val="0"/>
              </a:spcBef>
              <a:spcAft>
                <a:spcPts val="0"/>
              </a:spcAft>
              <a:buNone/>
            </a:pPr>
            <a:r>
              <a:rPr lang="en"/>
              <a:t>-imageNames </a:t>
            </a:r>
            <a:r>
              <a:rPr lang="en" sz="1050">
                <a:solidFill>
                  <a:srgbClr val="80F2F6"/>
                </a:solidFill>
              </a:rPr>
              <a:t>List</a:t>
            </a:r>
            <a:r>
              <a:rPr lang="en" sz="1050"/>
              <a:t>&lt;</a:t>
            </a:r>
            <a:r>
              <a:rPr lang="en" sz="1050">
                <a:solidFill>
                  <a:srgbClr val="B166DA"/>
                </a:solidFill>
              </a:rPr>
              <a:t>String</a:t>
            </a:r>
            <a:r>
              <a:rPr lang="en" sz="1050"/>
              <a:t>&gt;</a:t>
            </a:r>
            <a:r>
              <a:rPr lang="en"/>
              <a:t>: per una lettura piu’ veloce dei nomi senza dover ri accedere al file system (per la posting list)</a:t>
            </a:r>
            <a:endParaRPr/>
          </a:p>
          <a:p>
            <a:pPr indent="0" lvl="0" marL="0" rtl="0" algn="l">
              <a:spcBef>
                <a:spcPts val="0"/>
              </a:spcBef>
              <a:spcAft>
                <a:spcPts val="0"/>
              </a:spcAft>
              <a:buNone/>
            </a:pPr>
            <a:r>
              <a:rPr lang="en"/>
              <a:t>-posting_list </a:t>
            </a:r>
            <a:r>
              <a:rPr lang="en" sz="1050">
                <a:solidFill>
                  <a:srgbClr val="1290C3"/>
                </a:solidFill>
              </a:rPr>
              <a:t>SimpleEntry</a:t>
            </a:r>
            <a:r>
              <a:rPr lang="en" sz="1050"/>
              <a:t>&lt;</a:t>
            </a:r>
            <a:r>
              <a:rPr lang="en" sz="1050">
                <a:solidFill>
                  <a:srgbClr val="B166DA"/>
                </a:solidFill>
              </a:rPr>
              <a:t>String</a:t>
            </a:r>
            <a:r>
              <a:rPr lang="en" sz="1050"/>
              <a:t>, </a:t>
            </a:r>
            <a:r>
              <a:rPr lang="en" sz="1050">
                <a:solidFill>
                  <a:srgbClr val="1290C3"/>
                </a:solidFill>
              </a:rPr>
              <a:t>SimpleEntry</a:t>
            </a:r>
            <a:r>
              <a:rPr lang="en" sz="1050"/>
              <a:t>&lt;</a:t>
            </a:r>
            <a:r>
              <a:rPr lang="en" sz="1050">
                <a:solidFill>
                  <a:srgbClr val="B166DA"/>
                </a:solidFill>
              </a:rPr>
              <a:t>Integer</a:t>
            </a:r>
            <a:r>
              <a:rPr lang="en" sz="1050"/>
              <a:t>,</a:t>
            </a:r>
            <a:r>
              <a:rPr lang="en" sz="1050">
                <a:solidFill>
                  <a:srgbClr val="D9E8F7"/>
                </a:solidFill>
              </a:rPr>
              <a:t> </a:t>
            </a:r>
            <a:r>
              <a:rPr lang="en" sz="1050">
                <a:solidFill>
                  <a:srgbClr val="B166DA"/>
                </a:solidFill>
              </a:rPr>
              <a:t>Integer</a:t>
            </a:r>
            <a:r>
              <a:rPr lang="en" sz="1050"/>
              <a:t>&gt;[]&gt;</a:t>
            </a:r>
            <a:r>
              <a:rPr lang="en" sz="1050">
                <a:solidFill>
                  <a:srgbClr val="D9E8F7"/>
                </a:solidFill>
              </a:rPr>
              <a:t> </a:t>
            </a:r>
            <a:r>
              <a:rPr lang="en"/>
              <a:t> : per la creazione della BOF, per ogni immagine viene calcolata una posting_list associata ad essa composta da una lista di</a:t>
            </a:r>
            <a:br>
              <a:rPr lang="en"/>
            </a:br>
            <a:r>
              <a:rPr lang="en"/>
              <a:t>Nome immagine, array (clusterId, frequenza), nel quale l’array e’ ordinato per frequenza maggiore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9a79a95f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9a79a95f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a:t>
            </a:r>
            <a:endParaRPr/>
          </a:p>
          <a:p>
            <a:pPr indent="0" lvl="0" marL="0" rtl="0" algn="l">
              <a:spcBef>
                <a:spcPts val="0"/>
              </a:spcBef>
              <a:spcAft>
                <a:spcPts val="0"/>
              </a:spcAft>
              <a:buNone/>
            </a:pPr>
            <a:r>
              <a:rPr lang="en"/>
              <a:t>Il dataset di immagini è organizzato all’interno di una cartella chiamata WikiArt costituita da sottocartelle, una per ogni artista, contenenti le immagini da indicizzare.</a:t>
            </a:r>
            <a:endParaRPr/>
          </a:p>
          <a:p>
            <a:pPr indent="0" lvl="0" marL="0" rtl="0" algn="l">
              <a:spcBef>
                <a:spcPts val="0"/>
              </a:spcBef>
              <a:spcAft>
                <a:spcPts val="0"/>
              </a:spcAft>
              <a:buNone/>
            </a:pPr>
            <a:r>
              <a:rPr lang="en"/>
              <a:t>Per indicizzare l’intero set di immagini, estraiamo le features locali utilizzando l’algoritmo SIFT. In particolare per ciascuna immagine, una volta rilevati i keypoints,per ognuno di esso viene estratto il corrispondente vettore di features e quindi creata una Mat di features per ciascuna immagine. Dall’intera Mat di features vengono selezionate in maniera del tutto random un sottoinsieme di vettori di features (200 o l’intero set se i vettori estratti sono in numero inferiore) che vengono normalizzati usando la norm2 e memorizzati sul disco all’interno di una struttura dati che contiene l’id (path relativo dellimg a partire da wikiart) dell’immagine e le features corrispondenti.</a:t>
            </a:r>
            <a:endParaRPr/>
          </a:p>
          <a:p>
            <a:pPr indent="0" lvl="0" marL="0" rtl="0" algn="l">
              <a:spcBef>
                <a:spcPts val="0"/>
              </a:spcBef>
              <a:spcAft>
                <a:spcPts val="0"/>
              </a:spcAft>
              <a:buNone/>
            </a:pPr>
            <a:r>
              <a:rPr lang="en"/>
              <a:t>Al termine di questo processo, avremo sul disco il file contente i descrittori di ciascuna immagine.</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Fatto ciò, abbiamo creato un dizionario costituito da 10K parole usando kmeans e quindi abbiamo creato i dati da dare in input all’algoritmo ed in particolare:</a:t>
            </a:r>
            <a:endParaRPr/>
          </a:p>
          <a:p>
            <a:pPr indent="0" lvl="0" marL="0" rtl="0" algn="l">
              <a:spcBef>
                <a:spcPts val="0"/>
              </a:spcBef>
              <a:spcAft>
                <a:spcPts val="0"/>
              </a:spcAft>
              <a:buNone/>
            </a:pPr>
            <a:r>
              <a:rPr lang="en"/>
              <a:t>leggiamo dal disco le features di ciascuna immagine in modo da costruire un grande Mat contenente le features di tutte le immagini.</a:t>
            </a:r>
            <a:endParaRPr/>
          </a:p>
          <a:p>
            <a:pPr indent="0" lvl="0" marL="0" rtl="0" algn="l">
              <a:spcBef>
                <a:spcPts val="0"/>
              </a:spcBef>
              <a:spcAft>
                <a:spcPts val="0"/>
              </a:spcAft>
              <a:buNone/>
            </a:pPr>
            <a:r>
              <a:rPr lang="en"/>
              <a:t>Al termine dell’esecuzione di kmeans, otteniamo una Mat contenente gli indici dei cluster di appartenenza per ogni vettore di features dato in input e i centroidi di ciascun cluster. Salviamo entrambe le informazioni sul disco.</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Per creare la BOF, prima di tutto calcoliamo la frequenza dei cluster per ciascun immagine , creiamo un oggetto di tipo SimpleEntry che mantiene coppie chiave valore, dove la chiave è la label del cluster e il valore è la frequenza, e lo ordiniamo in ordine decrescente.</a:t>
            </a:r>
            <a:endParaRPr/>
          </a:p>
          <a:p>
            <a:pPr indent="0" lvl="0" marL="0" rtl="0" algn="l">
              <a:spcBef>
                <a:spcPts val="0"/>
              </a:spcBef>
              <a:spcAft>
                <a:spcPts val="0"/>
              </a:spcAft>
              <a:buNone/>
            </a:pPr>
            <a:r>
              <a:rPr lang="en"/>
              <a:t>Salviamo le posting list così ottenute per ciascuna immmagine sul disco assieme all’id dell’immagine corrispondente.</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Ottenute le posting list, per ciascuna immagine viene creata la BOF, considerando solo i primi k (200) centroidi, ripetendo la label del cluster corrispondente al centroide in accordo alla sua rilevanza.--&gt;primo centroide, topk volte, secondo topk-1, e così via fino al 200esimo che sarà ripetuto 1 volta.</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Fatto ciò, le immagini sono state indicizzate su ES, salvando per ciascuna immagine oltre alla BOF, l’id costituito dal path relativo dell’mmagine a partire dalla cartella wikiart.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INDICE UTILIZZATO: </a:t>
            </a:r>
            <a:r>
              <a:rPr lang="en"/>
              <a:t>Index docs using text the “whitespace” analyzer</a:t>
            </a:r>
            <a:endParaRPr/>
          </a:p>
          <a:p>
            <a:pPr indent="0" lvl="0" marL="0" rtl="0" algn="l">
              <a:spcBef>
                <a:spcPts val="0"/>
              </a:spcBef>
              <a:spcAft>
                <a:spcPts val="0"/>
              </a:spcAft>
              <a:buNone/>
            </a:pPr>
            <a:r>
              <a:rPr lang="en"/>
              <a:t>Num of shards: 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SIFT: keypoint detection e features extraction, normalization, selezione random delle features </a:t>
            </a:r>
            <a:r>
              <a:rPr b="1" i="1" lang="en"/>
              <a:t>RANDOM_KEYPOINT_NUM 200 </a:t>
            </a:r>
            <a:r>
              <a:rPr lang="en"/>
              <a:t>(keyPerImage.dat)</a:t>
            </a:r>
            <a:endParaRPr/>
          </a:p>
          <a:p>
            <a:pPr indent="0" lvl="0" marL="0" rtl="0" algn="l">
              <a:spcBef>
                <a:spcPts val="0"/>
              </a:spcBef>
              <a:spcAft>
                <a:spcPts val="0"/>
              </a:spcAft>
              <a:buNone/>
            </a:pPr>
            <a:r>
              <a:rPr lang="en"/>
              <a:t>Creazione di una (very) big Mat di features (descriptors.dat) che viene data in pasto a k-means. 10K centroidi</a:t>
            </a:r>
            <a:endParaRPr/>
          </a:p>
          <a:p>
            <a:pPr indent="0" lvl="0" marL="0" rtl="0" algn="l">
              <a:spcBef>
                <a:spcPts val="0"/>
              </a:spcBef>
              <a:spcAft>
                <a:spcPts val="0"/>
              </a:spcAft>
              <a:buNone/>
            </a:pPr>
            <a:r>
              <a:rPr lang="en"/>
              <a:t>Ritorna centroidi (pivot.dat) e label (label.dat)</a:t>
            </a:r>
            <a:endParaRPr/>
          </a:p>
          <a:p>
            <a:pPr indent="0" lvl="0" marL="0" rtl="0" algn="l">
              <a:spcBef>
                <a:spcPts val="0"/>
              </a:spcBef>
              <a:spcAft>
                <a:spcPts val="0"/>
              </a:spcAft>
              <a:buNone/>
            </a:pPr>
            <a:r>
              <a:rPr lang="en"/>
              <a:t>Spiegare cosa sono le labels!!!! (Nome del centroide)</a:t>
            </a:r>
            <a:endParaRPr/>
          </a:p>
          <a:p>
            <a:pPr indent="0" lvl="0" marL="0" rtl="0" algn="l">
              <a:spcBef>
                <a:spcPts val="0"/>
              </a:spcBef>
              <a:spcAft>
                <a:spcPts val="0"/>
              </a:spcAft>
              <a:buNone/>
            </a:pPr>
            <a:r>
              <a:rPr lang="en"/>
              <a:t>KeyPerImage.dat contiene una lista di interi: numero di keypoint per immagine, perche’ potrebbero essere minori di random_keypoint_image (viene usata per la creazione della posting_list, vedi dopo).</a:t>
            </a:r>
            <a:endParaRPr/>
          </a:p>
          <a:p>
            <a:pPr indent="0" lvl="0" marL="0" rtl="0" algn="l">
              <a:spcBef>
                <a:spcPts val="0"/>
              </a:spcBef>
              <a:spcAft>
                <a:spcPts val="0"/>
              </a:spcAft>
              <a:buNone/>
            </a:pPr>
            <a:r>
              <a:rPr lang="en"/>
              <a:t>Creazione posting_lists.dat calcolando le frequenze dei cluster per ogni immagine</a:t>
            </a:r>
            <a:endParaRPr/>
          </a:p>
          <a:p>
            <a:pPr indent="0" lvl="0" marL="0" rtl="0" algn="l">
              <a:spcBef>
                <a:spcPts val="0"/>
              </a:spcBef>
              <a:spcAft>
                <a:spcPts val="0"/>
              </a:spcAft>
              <a:buNone/>
            </a:pPr>
            <a:r>
              <a:rPr lang="en"/>
              <a:t>Indicizziamo i top k centroidi 200 da dare ad elastic search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r>
              <a:rPr b="1" i="1" lang="en">
                <a:latin typeface="Calibri"/>
                <a:ea typeface="Calibri"/>
                <a:cs typeface="Calibri"/>
                <a:sym typeface="Calibri"/>
              </a:rPr>
              <a:t>Dovete estrarre le SIFT dalla query e poi trasformarla in BOF così come avete fatto per le immagini del DB. In fine, usate le ORB per il filtering con RANSAC. Iniziate con un caso più semplice, usando query prelevate dal DB (così avete già BOF), e poi in un secondo momento con delle query esterne degli stessi dipinti, cercando immagini dal web o fotografando il monitor.</a:t>
            </a:r>
            <a:r>
              <a:rPr lang="en"/>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0" name="Shape 10"/>
        <p:cNvGrpSpPr/>
        <p:nvPr/>
      </p:nvGrpSpPr>
      <p:grpSpPr>
        <a:xfrm>
          <a:off x="0" y="0"/>
          <a:ext cx="0" cy="0"/>
          <a:chOff x="0" y="0"/>
          <a:chExt cx="0" cy="0"/>
        </a:xfrm>
      </p:grpSpPr>
      <p:sp>
        <p:nvSpPr>
          <p:cNvPr id="11" name="Google Shape;11;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2" name="Google Shape;12;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3" name="Google Shape;13;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4" name="Google Shape;14;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5" name="Google Shape;15;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6" name="Google Shape;16;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3" name="Shape 53"/>
        <p:cNvGrpSpPr/>
        <p:nvPr/>
      </p:nvGrpSpPr>
      <p:grpSpPr>
        <a:xfrm>
          <a:off x="0" y="0"/>
          <a:ext cx="0" cy="0"/>
          <a:chOff x="0" y="0"/>
          <a:chExt cx="0" cy="0"/>
        </a:xfrm>
      </p:grpSpPr>
      <p:sp>
        <p:nvSpPr>
          <p:cNvPr id="54" name="Google Shape;54;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6" name="Google Shape;56;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cxnSp>
        <p:nvCxnSpPr>
          <p:cNvPr id="18" name="Google Shape;18;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9" name="Google Shape;19;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3" name="Google Shape;23;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solidFill>
                  <a:schemeClr val="accent5"/>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cxnSp>
        <p:nvCxnSpPr>
          <p:cNvPr id="27" name="Google Shape;27;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8" name="Google Shape;28;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5" name="Shape 35"/>
        <p:cNvGrpSpPr/>
        <p:nvPr/>
      </p:nvGrpSpPr>
      <p:grpSpPr>
        <a:xfrm>
          <a:off x="0" y="0"/>
          <a:ext cx="0" cy="0"/>
          <a:chOff x="0" y="0"/>
          <a:chExt cx="0" cy="0"/>
        </a:xfrm>
      </p:grpSpPr>
      <p:cxnSp>
        <p:nvCxnSpPr>
          <p:cNvPr id="36" name="Google Shape;36;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7" name="Google Shape;37;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8" name="Google Shape;38;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9" name="Google Shape;39;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0" name="Shape 40"/>
        <p:cNvGrpSpPr/>
        <p:nvPr/>
      </p:nvGrpSpPr>
      <p:grpSpPr>
        <a:xfrm>
          <a:off x="0" y="0"/>
          <a:ext cx="0" cy="0"/>
          <a:chOff x="0" y="0"/>
          <a:chExt cx="0" cy="0"/>
        </a:xfrm>
      </p:grpSpPr>
      <p:sp>
        <p:nvSpPr>
          <p:cNvPr id="41" name="Google Shape;41;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2" name="Google Shape;42;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 name="Google Shape;45;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6" name="Google Shape;46;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7" name="Google Shape;47;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8" name="Google Shape;48;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2" name="Google Shape;5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8045169" y="85175"/>
            <a:ext cx="985231" cy="1005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github.com/bytedeco/javacpp" TargetMode="External"/><Relationship Id="rId4" Type="http://schemas.openxmlformats.org/officeDocument/2006/relationships/hyperlink" Target="https://sites.google.com/site/unipimim/home" TargetMode="External"/><Relationship Id="rId5" Type="http://schemas.openxmlformats.org/officeDocument/2006/relationships/hyperlink" Target="https://www.wikiart.org/" TargetMode="External"/><Relationship Id="rId6" Type="http://schemas.openxmlformats.org/officeDocument/2006/relationships/hyperlink" Target="https://stackoverflow.com/" TargetMode="External"/><Relationship Id="rId7" Type="http://schemas.openxmlformats.org/officeDocument/2006/relationships/hyperlink" Target="https://github.com/Giulsiano/PaintingRecognition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2517C"/>
        </a:solidFill>
      </p:bgPr>
    </p:bg>
    <p:spTree>
      <p:nvGrpSpPr>
        <p:cNvPr id="63" name="Shape 63"/>
        <p:cNvGrpSpPr/>
        <p:nvPr/>
      </p:nvGrpSpPr>
      <p:grpSpPr>
        <a:xfrm>
          <a:off x="0" y="0"/>
          <a:ext cx="0" cy="0"/>
          <a:chOff x="0" y="0"/>
          <a:chExt cx="0" cy="0"/>
        </a:xfrm>
      </p:grpSpPr>
      <p:sp>
        <p:nvSpPr>
          <p:cNvPr id="64" name="Google Shape;64;p13"/>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Painting Recognitions</a:t>
            </a:r>
            <a:endParaRPr/>
          </a:p>
          <a:p>
            <a:pPr indent="0" lvl="0" marL="0" rtl="0" algn="ctr">
              <a:spcBef>
                <a:spcPts val="0"/>
              </a:spcBef>
              <a:spcAft>
                <a:spcPts val="0"/>
              </a:spcAft>
              <a:buNone/>
            </a:pPr>
            <a:r>
              <a:rPr lang="en" sz="1800"/>
              <a:t>Multimedia Information Management</a:t>
            </a:r>
            <a:endParaRPr sz="1800"/>
          </a:p>
        </p:txBody>
      </p:sp>
      <p:sp>
        <p:nvSpPr>
          <p:cNvPr id="65" name="Google Shape;65;p13"/>
          <p:cNvSpPr txBox="1"/>
          <p:nvPr>
            <p:ph idx="1" type="subTitle"/>
          </p:nvPr>
        </p:nvSpPr>
        <p:spPr>
          <a:xfrm>
            <a:off x="1680302" y="3299025"/>
            <a:ext cx="32937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Giuliano Peraz</a:t>
            </a:r>
            <a:endParaRPr sz="1200"/>
          </a:p>
          <a:p>
            <a:pPr indent="0" lvl="0" marL="0" rtl="0" algn="l">
              <a:spcBef>
                <a:spcPts val="0"/>
              </a:spcBef>
              <a:spcAft>
                <a:spcPts val="0"/>
              </a:spcAft>
              <a:buNone/>
            </a:pPr>
            <a:r>
              <a:rPr lang="en" sz="1200"/>
              <a:t>Maria Taibi</a:t>
            </a:r>
            <a:endParaRPr sz="1200"/>
          </a:p>
          <a:p>
            <a:pPr indent="0" lvl="0" marL="0" rtl="0" algn="l">
              <a:spcBef>
                <a:spcPts val="0"/>
              </a:spcBef>
              <a:spcAft>
                <a:spcPts val="0"/>
              </a:spcAft>
              <a:buNone/>
            </a:pPr>
            <a:r>
              <a:rPr lang="en" sz="1200"/>
              <a:t>Valerio Tanferna</a:t>
            </a:r>
            <a:endParaRPr sz="1200"/>
          </a:p>
        </p:txBody>
      </p:sp>
      <p:sp>
        <p:nvSpPr>
          <p:cNvPr id="66" name="Google Shape;66;p13"/>
          <p:cNvSpPr txBox="1"/>
          <p:nvPr/>
        </p:nvSpPr>
        <p:spPr>
          <a:xfrm>
            <a:off x="6492250" y="3683725"/>
            <a:ext cx="2129100" cy="10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FFFFFF"/>
              </a:solidFill>
            </a:endParaRPr>
          </a:p>
        </p:txBody>
      </p:sp>
      <p:pic>
        <p:nvPicPr>
          <p:cNvPr id="67" name="Google Shape;67;p13"/>
          <p:cNvPicPr preferRelativeResize="0"/>
          <p:nvPr/>
        </p:nvPicPr>
        <p:blipFill>
          <a:blip r:embed="rId3">
            <a:alphaModFix/>
          </a:blip>
          <a:stretch>
            <a:fillRect/>
          </a:stretch>
        </p:blipFill>
        <p:spPr>
          <a:xfrm>
            <a:off x="5943287" y="3208071"/>
            <a:ext cx="1346525" cy="883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 Searching</a:t>
            </a:r>
            <a:endParaRPr/>
          </a:p>
        </p:txBody>
      </p:sp>
      <p:sp>
        <p:nvSpPr>
          <p:cNvPr id="128" name="Google Shape;128;p22"/>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Take an image as input to the application</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Features extraction with SIFT algorithm</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Compute BOF for the query image</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Query ElasticSearch for K-Nearest Neighbour images </a:t>
            </a:r>
            <a:endParaRPr>
              <a:latin typeface="Roboto Light"/>
              <a:ea typeface="Roboto Light"/>
              <a:cs typeface="Roboto Light"/>
              <a:sym typeface="Roboto Light"/>
            </a:endParaRPr>
          </a:p>
          <a:p>
            <a:pPr indent="0" lvl="0" marL="457200" rtl="0" algn="l">
              <a:spcBef>
                <a:spcPts val="1600"/>
              </a:spcBef>
              <a:spcAft>
                <a:spcPts val="1600"/>
              </a:spcAft>
              <a:buNone/>
            </a:pPr>
            <a:r>
              <a:t/>
            </a:r>
            <a:endParaRPr>
              <a:latin typeface="Roboto Light"/>
              <a:ea typeface="Roboto Light"/>
              <a:cs typeface="Roboto Light"/>
              <a:sym typeface="Roboto Light"/>
            </a:endParaRPr>
          </a:p>
        </p:txBody>
      </p:sp>
      <p:pic>
        <p:nvPicPr>
          <p:cNvPr id="129" name="Google Shape;129;p22"/>
          <p:cNvPicPr preferRelativeResize="0"/>
          <p:nvPr/>
        </p:nvPicPr>
        <p:blipFill>
          <a:blip r:embed="rId3">
            <a:alphaModFix/>
          </a:blip>
          <a:stretch>
            <a:fillRect/>
          </a:stretch>
        </p:blipFill>
        <p:spPr>
          <a:xfrm>
            <a:off x="1632925" y="3549087"/>
            <a:ext cx="1036861" cy="1314139"/>
          </a:xfrm>
          <a:prstGeom prst="rect">
            <a:avLst/>
          </a:prstGeom>
          <a:noFill/>
          <a:ln>
            <a:noFill/>
          </a:ln>
        </p:spPr>
      </p:pic>
      <p:cxnSp>
        <p:nvCxnSpPr>
          <p:cNvPr id="130" name="Google Shape;130;p22"/>
          <p:cNvCxnSpPr/>
          <p:nvPr/>
        </p:nvCxnSpPr>
        <p:spPr>
          <a:xfrm>
            <a:off x="2959234" y="4206156"/>
            <a:ext cx="1358100" cy="0"/>
          </a:xfrm>
          <a:prstGeom prst="straightConnector1">
            <a:avLst/>
          </a:prstGeom>
          <a:noFill/>
          <a:ln cap="flat" cmpd="sng" w="28575">
            <a:solidFill>
              <a:srgbClr val="FFFFFF"/>
            </a:solidFill>
            <a:prstDash val="solid"/>
            <a:round/>
            <a:headEnd len="med" w="med" type="none"/>
            <a:tailEnd len="med" w="med" type="triangle"/>
          </a:ln>
        </p:spPr>
      </p:cxnSp>
      <p:pic>
        <p:nvPicPr>
          <p:cNvPr id="131" name="Google Shape;131;p22"/>
          <p:cNvPicPr preferRelativeResize="0"/>
          <p:nvPr/>
        </p:nvPicPr>
        <p:blipFill>
          <a:blip r:embed="rId4">
            <a:alphaModFix/>
          </a:blip>
          <a:stretch>
            <a:fillRect/>
          </a:stretch>
        </p:blipFill>
        <p:spPr>
          <a:xfrm>
            <a:off x="4578606" y="3224150"/>
            <a:ext cx="2745969" cy="1809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a:t>
            </a:r>
            <a:r>
              <a:rPr lang="en"/>
              <a:t>. Searching</a:t>
            </a:r>
            <a:endParaRPr/>
          </a:p>
        </p:txBody>
      </p:sp>
      <p:sp>
        <p:nvSpPr>
          <p:cNvPr id="137" name="Google Shape;137;p23"/>
          <p:cNvSpPr txBox="1"/>
          <p:nvPr>
            <p:ph idx="1" type="body"/>
          </p:nvPr>
        </p:nvSpPr>
        <p:spPr>
          <a:xfrm>
            <a:off x="387900" y="1413624"/>
            <a:ext cx="8368200" cy="30789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Roboto Light"/>
              <a:buChar char="●"/>
            </a:pPr>
            <a:r>
              <a:rPr lang="en">
                <a:latin typeface="Roboto Light"/>
                <a:ea typeface="Roboto Light"/>
                <a:cs typeface="Roboto Light"/>
                <a:sym typeface="Roboto Light"/>
              </a:rPr>
              <a:t>Matching and Filtering </a:t>
            </a:r>
            <a:endParaRPr>
              <a:latin typeface="Roboto Light"/>
              <a:ea typeface="Roboto Light"/>
              <a:cs typeface="Roboto Light"/>
              <a:sym typeface="Roboto Light"/>
            </a:endParaRPr>
          </a:p>
          <a:p>
            <a:pPr indent="-330200" lvl="1" marL="914400" rtl="0" algn="l">
              <a:lnSpc>
                <a:spcPct val="100000"/>
              </a:lnSpc>
              <a:spcBef>
                <a:spcPts val="500"/>
              </a:spcBef>
              <a:spcAft>
                <a:spcPts val="0"/>
              </a:spcAft>
              <a:buSzPts val="1600"/>
              <a:buFont typeface="Roboto Light"/>
              <a:buChar char="○"/>
            </a:pPr>
            <a:r>
              <a:rPr lang="en" sz="1600">
                <a:latin typeface="Roboto Light"/>
                <a:ea typeface="Roboto Light"/>
                <a:cs typeface="Roboto Light"/>
                <a:sym typeface="Roboto Light"/>
              </a:rPr>
              <a:t>ORB local feature extraction for query image and retrieved images </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Find matching keypoints between query and each retrieved image</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Filter matches using Hamming distance</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Perform Geometric Consistency Check with RANSAC</a:t>
            </a:r>
            <a:endParaRPr sz="1600">
              <a:latin typeface="Roboto Light"/>
              <a:ea typeface="Roboto Light"/>
              <a:cs typeface="Roboto Light"/>
              <a:sym typeface="Roboto Light"/>
            </a:endParaRPr>
          </a:p>
          <a:p>
            <a:pPr indent="-330200" lvl="1" marL="914400" rtl="0" algn="l">
              <a:lnSpc>
                <a:spcPct val="100000"/>
              </a:lnSpc>
              <a:spcBef>
                <a:spcPts val="100"/>
              </a:spcBef>
              <a:spcAft>
                <a:spcPts val="100"/>
              </a:spcAft>
              <a:buSzPts val="1600"/>
              <a:buFont typeface="Roboto Light"/>
              <a:buChar char="○"/>
            </a:pPr>
            <a:r>
              <a:rPr lang="en" sz="1600">
                <a:latin typeface="Roboto Light"/>
                <a:ea typeface="Roboto Light"/>
                <a:cs typeface="Roboto Light"/>
                <a:sym typeface="Roboto Light"/>
              </a:rPr>
              <a:t>Find the matching painting and its metadata (if any) on disk</a:t>
            </a:r>
            <a:endParaRPr sz="1600">
              <a:latin typeface="Roboto Light"/>
              <a:ea typeface="Roboto Light"/>
              <a:cs typeface="Roboto Light"/>
              <a:sym typeface="Roboto Light"/>
            </a:endParaRPr>
          </a:p>
        </p:txBody>
      </p:sp>
      <p:pic>
        <p:nvPicPr>
          <p:cNvPr id="138" name="Google Shape;138;p23"/>
          <p:cNvPicPr preferRelativeResize="0"/>
          <p:nvPr/>
        </p:nvPicPr>
        <p:blipFill>
          <a:blip r:embed="rId3">
            <a:alphaModFix/>
          </a:blip>
          <a:stretch>
            <a:fillRect/>
          </a:stretch>
        </p:blipFill>
        <p:spPr>
          <a:xfrm>
            <a:off x="1632925" y="3549087"/>
            <a:ext cx="1036861" cy="1314139"/>
          </a:xfrm>
          <a:prstGeom prst="rect">
            <a:avLst/>
          </a:prstGeom>
          <a:noFill/>
          <a:ln>
            <a:noFill/>
          </a:ln>
        </p:spPr>
      </p:pic>
      <p:cxnSp>
        <p:nvCxnSpPr>
          <p:cNvPr id="139" name="Google Shape;139;p23"/>
          <p:cNvCxnSpPr/>
          <p:nvPr/>
        </p:nvCxnSpPr>
        <p:spPr>
          <a:xfrm>
            <a:off x="2959234" y="4206156"/>
            <a:ext cx="1358100" cy="0"/>
          </a:xfrm>
          <a:prstGeom prst="straightConnector1">
            <a:avLst/>
          </a:prstGeom>
          <a:noFill/>
          <a:ln cap="flat" cmpd="sng" w="28575">
            <a:solidFill>
              <a:srgbClr val="FFFFFF"/>
            </a:solidFill>
            <a:prstDash val="solid"/>
            <a:round/>
            <a:headEnd len="med" w="med" type="none"/>
            <a:tailEnd len="med" w="med" type="triangle"/>
          </a:ln>
        </p:spPr>
      </p:cxnSp>
      <p:pic>
        <p:nvPicPr>
          <p:cNvPr id="140" name="Google Shape;140;p23"/>
          <p:cNvPicPr preferRelativeResize="0"/>
          <p:nvPr/>
        </p:nvPicPr>
        <p:blipFill>
          <a:blip r:embed="rId4">
            <a:alphaModFix/>
          </a:blip>
          <a:stretch>
            <a:fillRect/>
          </a:stretch>
        </p:blipFill>
        <p:spPr>
          <a:xfrm>
            <a:off x="4578606" y="3224150"/>
            <a:ext cx="2745969" cy="1809675"/>
          </a:xfrm>
          <a:prstGeom prst="rect">
            <a:avLst/>
          </a:prstGeom>
          <a:noFill/>
          <a:ln>
            <a:noFill/>
          </a:ln>
        </p:spPr>
      </p:pic>
      <p:sp>
        <p:nvSpPr>
          <p:cNvPr id="141" name="Google Shape;141;p23"/>
          <p:cNvSpPr/>
          <p:nvPr/>
        </p:nvSpPr>
        <p:spPr>
          <a:xfrm>
            <a:off x="5199275" y="3163525"/>
            <a:ext cx="749400" cy="923700"/>
          </a:xfrm>
          <a:prstGeom prst="roundRect">
            <a:avLst>
              <a:gd fmla="val 16667" name="adj"/>
            </a:avLst>
          </a:prstGeom>
          <a:noFill/>
          <a:ln cap="flat" cmpd="sng" w="762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4"/>
          <p:cNvSpPr txBox="1"/>
          <p:nvPr/>
        </p:nvSpPr>
        <p:spPr>
          <a:xfrm>
            <a:off x="384048" y="1417320"/>
            <a:ext cx="8366700" cy="3081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We used two different parameter configurations for statistics gathering</a:t>
            </a:r>
            <a:endParaRPr sz="1800">
              <a:solidFill>
                <a:schemeClr val="dk1"/>
              </a:solidFill>
              <a:latin typeface="Roboto Light"/>
              <a:ea typeface="Roboto Light"/>
              <a:cs typeface="Roboto Light"/>
              <a:sym typeface="Roboto Light"/>
            </a:endParaRPr>
          </a:p>
          <a:p>
            <a:pPr indent="-330200" lvl="1" marL="914400" rtl="0" algn="l">
              <a:lnSpc>
                <a:spcPct val="115000"/>
              </a:lnSpc>
              <a:spcBef>
                <a:spcPts val="50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RANDOM_KEYPOINT_NUM = 100, MPX_PER_IMAGE = 0.5 M</a:t>
            </a:r>
            <a:endParaRPr sz="1600">
              <a:solidFill>
                <a:schemeClr val="dk1"/>
              </a:solidFill>
              <a:latin typeface="Roboto Light"/>
              <a:ea typeface="Roboto Light"/>
              <a:cs typeface="Roboto Light"/>
              <a:sym typeface="Roboto Light"/>
            </a:endParaRPr>
          </a:p>
          <a:p>
            <a:pPr indent="-330200" lvl="1" marL="914400" rtl="0" algn="l">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RANDOM_KEYPOINT_NUM = 200, MPX_PER_IMAGE = 1.0 M</a:t>
            </a:r>
            <a:endParaRPr sz="1600">
              <a:solidFill>
                <a:schemeClr val="dk1"/>
              </a:solidFill>
              <a:latin typeface="Roboto Light"/>
              <a:ea typeface="Roboto Light"/>
              <a:cs typeface="Roboto Light"/>
              <a:sym typeface="Roboto Light"/>
            </a:endParaRPr>
          </a:p>
          <a:p>
            <a:pPr indent="-342900" lvl="0" marL="457200" rtl="0" algn="l">
              <a:lnSpc>
                <a:spcPct val="114000"/>
              </a:lnSpc>
              <a:spcBef>
                <a:spcPts val="300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For each configuration change RANSAC parameters:</a:t>
            </a:r>
            <a:endParaRPr sz="1800">
              <a:solidFill>
                <a:schemeClr val="dk1"/>
              </a:solidFill>
              <a:latin typeface="Roboto Light"/>
              <a:ea typeface="Roboto Light"/>
              <a:cs typeface="Roboto Light"/>
              <a:sym typeface="Roboto Light"/>
            </a:endParaRPr>
          </a:p>
          <a:p>
            <a:pPr indent="-342900" lvl="1" marL="914400" rtl="0" algn="l">
              <a:lnSpc>
                <a:spcPct val="114000"/>
              </a:lnSpc>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CSV file (ransac_parameters.csv): </a:t>
            </a:r>
            <a:r>
              <a:rPr lang="en" sz="1600">
                <a:solidFill>
                  <a:schemeClr val="dk1"/>
                </a:solidFill>
                <a:latin typeface="Roboto Mono"/>
                <a:ea typeface="Roboto Mono"/>
                <a:cs typeface="Roboto Mono"/>
                <a:sym typeface="Roboto Mono"/>
              </a:rPr>
              <a:t>34,12,1.0</a:t>
            </a:r>
            <a:endParaRPr sz="1800">
              <a:solidFill>
                <a:schemeClr val="dk1"/>
              </a:solidFill>
              <a:latin typeface="Roboto Light"/>
              <a:ea typeface="Roboto Light"/>
              <a:cs typeface="Roboto Light"/>
              <a:sym typeface="Roboto Light"/>
            </a:endParaRPr>
          </a:p>
          <a:p>
            <a:pPr indent="-330200" lvl="1" marL="914400" rtl="0" algn="l">
              <a:lnSpc>
                <a:spcPct val="115000"/>
              </a:lnSpc>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Distance threshold to filter keypoints</a:t>
            </a:r>
            <a:endParaRPr sz="1600">
              <a:solidFill>
                <a:schemeClr val="dk1"/>
              </a:solidFill>
              <a:latin typeface="Roboto Light"/>
              <a:ea typeface="Roboto Light"/>
              <a:cs typeface="Roboto Light"/>
              <a:sym typeface="Roboto Light"/>
            </a:endParaRPr>
          </a:p>
          <a:p>
            <a:pPr indent="-330200" lvl="1" marL="914400" rtl="0" algn="l">
              <a:lnSpc>
                <a:spcPct val="115000"/>
              </a:lnSpc>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Minimum number of inliers</a:t>
            </a:r>
            <a:endParaRPr sz="1600">
              <a:solidFill>
                <a:schemeClr val="dk1"/>
              </a:solidFill>
              <a:latin typeface="Roboto Light"/>
              <a:ea typeface="Roboto Light"/>
              <a:cs typeface="Roboto Light"/>
              <a:sym typeface="Roboto Light"/>
            </a:endParaRPr>
          </a:p>
          <a:p>
            <a:pPr indent="-330200" lvl="1" marL="914400" rtl="0" algn="l">
              <a:lnSpc>
                <a:spcPct val="115000"/>
              </a:lnSpc>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Pixel threshold distance to recognize inliers</a:t>
            </a:r>
            <a:endParaRPr sz="1600">
              <a:solidFill>
                <a:schemeClr val="dk1"/>
              </a:solidFill>
              <a:latin typeface="Roboto Light"/>
              <a:ea typeface="Roboto Light"/>
              <a:cs typeface="Roboto Light"/>
              <a:sym typeface="Roboto Light"/>
            </a:endParaRPr>
          </a:p>
          <a:p>
            <a:pPr indent="0" lvl="0" marL="0" rtl="0" algn="l">
              <a:spcBef>
                <a:spcPts val="1000"/>
              </a:spcBef>
              <a:spcAft>
                <a:spcPts val="0"/>
              </a:spcAft>
              <a:buNone/>
            </a:pPr>
            <a:r>
              <a:t/>
            </a:r>
            <a:endParaRPr>
              <a:latin typeface="Roboto"/>
              <a:ea typeface="Roboto"/>
              <a:cs typeface="Roboto"/>
              <a:sym typeface="Roboto"/>
            </a:endParaRPr>
          </a:p>
        </p:txBody>
      </p:sp>
      <p:sp>
        <p:nvSpPr>
          <p:cNvPr id="147" name="Google Shape;147;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 Testing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 Testing</a:t>
            </a:r>
            <a:endParaRPr/>
          </a:p>
        </p:txBody>
      </p:sp>
      <p:sp>
        <p:nvSpPr>
          <p:cNvPr id="153" name="Google Shape;153;p25"/>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Roboto Light"/>
              <a:buChar char="●"/>
            </a:pPr>
            <a:r>
              <a:rPr lang="en">
                <a:latin typeface="Roboto Light"/>
                <a:ea typeface="Roboto Light"/>
                <a:cs typeface="Roboto Light"/>
                <a:sym typeface="Roboto Light"/>
              </a:rPr>
              <a:t>Test set made by indexed images and not indexed ones:</a:t>
            </a:r>
            <a:endParaRPr>
              <a:latin typeface="Roboto Light"/>
              <a:ea typeface="Roboto Light"/>
              <a:cs typeface="Roboto Light"/>
              <a:sym typeface="Roboto Light"/>
            </a:endParaRPr>
          </a:p>
          <a:p>
            <a:pPr indent="-330200" lvl="1" marL="914400" rtl="0" algn="l">
              <a:lnSpc>
                <a:spcPct val="100000"/>
              </a:lnSpc>
              <a:spcBef>
                <a:spcPts val="500"/>
              </a:spcBef>
              <a:spcAft>
                <a:spcPts val="0"/>
              </a:spcAft>
              <a:buSzPts val="1600"/>
              <a:buFont typeface="Roboto Light"/>
              <a:buChar char="○"/>
            </a:pPr>
            <a:r>
              <a:rPr lang="en" sz="1600">
                <a:latin typeface="Roboto Light"/>
                <a:ea typeface="Roboto Light"/>
                <a:cs typeface="Roboto Light"/>
                <a:sym typeface="Roboto Light"/>
              </a:rPr>
              <a:t>A CSV file containing matches between expected image and test set images</a:t>
            </a:r>
            <a:endParaRPr sz="1600">
              <a:latin typeface="Roboto Light"/>
              <a:ea typeface="Roboto Light"/>
              <a:cs typeface="Roboto Light"/>
              <a:sym typeface="Roboto Light"/>
            </a:endParaRPr>
          </a:p>
          <a:p>
            <a:pPr indent="0" lvl="0" marL="1371600" rtl="0" algn="l">
              <a:lnSpc>
                <a:spcPct val="100000"/>
              </a:lnSpc>
              <a:spcBef>
                <a:spcPts val="1000"/>
              </a:spcBef>
              <a:spcAft>
                <a:spcPts val="0"/>
              </a:spcAft>
              <a:buNone/>
            </a:pPr>
            <a:r>
              <a:rPr lang="en" sz="1200">
                <a:latin typeface="Roboto Mono"/>
                <a:ea typeface="Roboto Mono"/>
                <a:cs typeface="Roboto Mono"/>
                <a:sym typeface="Roboto Mono"/>
              </a:rPr>
              <a:t>autumn-wind-in-gemstones-trees.jpg,test_img1.jpg,test_img2.jpg</a:t>
            </a:r>
            <a:endParaRPr sz="1200">
              <a:latin typeface="Roboto Mono"/>
              <a:ea typeface="Roboto Mono"/>
              <a:cs typeface="Roboto Mono"/>
              <a:sym typeface="Roboto Mono"/>
            </a:endParaRPr>
          </a:p>
          <a:p>
            <a:pPr indent="-342900" lvl="0" marL="457200" rtl="0" algn="l">
              <a:lnSpc>
                <a:spcPct val="100000"/>
              </a:lnSpc>
              <a:spcBef>
                <a:spcPts val="3000"/>
              </a:spcBef>
              <a:spcAft>
                <a:spcPts val="0"/>
              </a:spcAft>
              <a:buSzPts val="1800"/>
              <a:buFont typeface="Roboto Light"/>
              <a:buChar char="●"/>
            </a:pPr>
            <a:r>
              <a:rPr lang="en">
                <a:latin typeface="Roboto Light"/>
                <a:ea typeface="Roboto Light"/>
                <a:cs typeface="Roboto Light"/>
                <a:sym typeface="Roboto Light"/>
              </a:rPr>
              <a:t> Compute the confusion matrix:</a:t>
            </a:r>
            <a:endParaRPr>
              <a:latin typeface="Roboto Light"/>
              <a:ea typeface="Roboto Light"/>
              <a:cs typeface="Roboto Light"/>
              <a:sym typeface="Roboto Light"/>
            </a:endParaRPr>
          </a:p>
          <a:p>
            <a:pPr indent="-330200" lvl="1" marL="914400" rtl="0" algn="l">
              <a:lnSpc>
                <a:spcPct val="100000"/>
              </a:lnSpc>
              <a:spcBef>
                <a:spcPts val="500"/>
              </a:spcBef>
              <a:spcAft>
                <a:spcPts val="0"/>
              </a:spcAft>
              <a:buSzPts val="1600"/>
              <a:buFont typeface="Roboto Light"/>
              <a:buChar char="○"/>
            </a:pPr>
            <a:r>
              <a:rPr lang="en" sz="1600">
                <a:latin typeface="Roboto Light"/>
                <a:ea typeface="Roboto Light"/>
                <a:cs typeface="Roboto Light"/>
                <a:sym typeface="Roboto Light"/>
              </a:rPr>
              <a:t>True positive: image correctly matched</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True negative: image correctly not matched</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False positive: image got from index but not correctly matched</a:t>
            </a:r>
            <a:endParaRPr sz="1600">
              <a:latin typeface="Roboto Light"/>
              <a:ea typeface="Roboto Light"/>
              <a:cs typeface="Roboto Light"/>
              <a:sym typeface="Roboto Light"/>
            </a:endParaRPr>
          </a:p>
          <a:p>
            <a:pPr indent="-330200" lvl="1" marL="914400" rtl="0" algn="l">
              <a:lnSpc>
                <a:spcPct val="100000"/>
              </a:lnSpc>
              <a:spcBef>
                <a:spcPts val="100"/>
              </a:spcBef>
              <a:spcAft>
                <a:spcPts val="0"/>
              </a:spcAft>
              <a:buSzPts val="1600"/>
              <a:buFont typeface="Roboto Light"/>
              <a:buChar char="○"/>
            </a:pPr>
            <a:r>
              <a:rPr lang="en" sz="1600">
                <a:latin typeface="Roboto Light"/>
                <a:ea typeface="Roboto Light"/>
                <a:cs typeface="Roboto Light"/>
                <a:sym typeface="Roboto Light"/>
              </a:rPr>
              <a:t>False negative: indexed image but not matched</a:t>
            </a:r>
            <a:endParaRPr sz="1600">
              <a:latin typeface="Roboto Light"/>
              <a:ea typeface="Roboto Light"/>
              <a:cs typeface="Roboto Light"/>
              <a:sym typeface="Roboto Light"/>
            </a:endParaRPr>
          </a:p>
          <a:p>
            <a:pPr indent="0" lvl="0" marL="0" rtl="0" algn="l">
              <a:lnSpc>
                <a:spcPct val="100000"/>
              </a:lnSpc>
              <a:spcBef>
                <a:spcPts val="100"/>
              </a:spcBef>
              <a:spcAft>
                <a:spcPts val="0"/>
              </a:spcAft>
              <a:buNone/>
            </a:pPr>
            <a:r>
              <a:t/>
            </a:r>
            <a:endParaRPr sz="1600"/>
          </a:p>
          <a:p>
            <a:pPr indent="0" lvl="0" marL="0" rtl="0" algn="l">
              <a:lnSpc>
                <a:spcPct val="100000"/>
              </a:lnSpc>
              <a:spcBef>
                <a:spcPts val="100"/>
              </a:spcBef>
              <a:spcAft>
                <a:spcPts val="0"/>
              </a:spcAft>
              <a:buNone/>
            </a:pPr>
            <a:r>
              <a:t/>
            </a:r>
            <a:endParaRPr sz="1600"/>
          </a:p>
          <a:p>
            <a:pPr indent="0" lvl="0" marL="457200" marR="0" rtl="0" algn="l">
              <a:lnSpc>
                <a:spcPct val="100000"/>
              </a:lnSpc>
              <a:spcBef>
                <a:spcPts val="1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6"/>
          <p:cNvSpPr txBox="1"/>
          <p:nvPr/>
        </p:nvSpPr>
        <p:spPr>
          <a:xfrm>
            <a:off x="384048" y="1417320"/>
            <a:ext cx="8366700" cy="3081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Compute the performance metrics by varying RANSAC parameters:</a:t>
            </a:r>
            <a:endParaRPr sz="1800">
              <a:solidFill>
                <a:schemeClr val="dk1"/>
              </a:solidFill>
              <a:latin typeface="Roboto Light"/>
              <a:ea typeface="Roboto Light"/>
              <a:cs typeface="Roboto Light"/>
              <a:sym typeface="Roboto Light"/>
            </a:endParaRPr>
          </a:p>
          <a:p>
            <a:pPr indent="-330200" lvl="1" marL="914400" rtl="0" algn="l">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Accuracy, Precision, Recall, F</a:t>
            </a:r>
            <a:r>
              <a:rPr baseline="-25000" lang="en" sz="1600">
                <a:solidFill>
                  <a:schemeClr val="dk1"/>
                </a:solidFill>
                <a:latin typeface="Roboto Light"/>
                <a:ea typeface="Roboto Light"/>
                <a:cs typeface="Roboto Light"/>
                <a:sym typeface="Roboto Light"/>
              </a:rPr>
              <a:t>1</a:t>
            </a:r>
            <a:r>
              <a:rPr lang="en" sz="1600">
                <a:solidFill>
                  <a:schemeClr val="dk1"/>
                </a:solidFill>
                <a:latin typeface="Roboto Light"/>
                <a:ea typeface="Roboto Light"/>
                <a:cs typeface="Roboto Light"/>
                <a:sym typeface="Roboto Light"/>
              </a:rPr>
              <a:t> Score</a:t>
            </a:r>
            <a:endParaRPr sz="1600">
              <a:solidFill>
                <a:schemeClr val="dk1"/>
              </a:solidFill>
              <a:latin typeface="Roboto Light"/>
              <a:ea typeface="Roboto Light"/>
              <a:cs typeface="Roboto Light"/>
              <a:sym typeface="Roboto Light"/>
            </a:endParaRPr>
          </a:p>
          <a:p>
            <a:pPr indent="0" lvl="0" marL="0" rtl="0" algn="l">
              <a:spcBef>
                <a:spcPts val="1600"/>
              </a:spcBef>
              <a:spcAft>
                <a:spcPts val="0"/>
              </a:spcAft>
              <a:buNone/>
            </a:pPr>
            <a:r>
              <a:t/>
            </a:r>
            <a:endParaRPr>
              <a:latin typeface="Roboto"/>
              <a:ea typeface="Roboto"/>
              <a:cs typeface="Roboto"/>
              <a:sym typeface="Roboto"/>
            </a:endParaRPr>
          </a:p>
        </p:txBody>
      </p:sp>
      <p:sp>
        <p:nvSpPr>
          <p:cNvPr id="159" name="Google Shape;159;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 Testing</a:t>
            </a:r>
            <a:endParaRPr/>
          </a:p>
        </p:txBody>
      </p:sp>
      <p:sp>
        <p:nvSpPr>
          <p:cNvPr id="160" name="Google Shape;160;p26"/>
          <p:cNvSpPr txBox="1"/>
          <p:nvPr>
            <p:ph idx="1" type="body"/>
          </p:nvPr>
        </p:nvSpPr>
        <p:spPr>
          <a:xfrm>
            <a:off x="832575" y="2268025"/>
            <a:ext cx="4184100" cy="239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Roboto Mono"/>
                <a:ea typeface="Roboto Mono"/>
                <a:cs typeface="Roboto Mono"/>
                <a:sym typeface="Roboto Mono"/>
              </a:rPr>
              <a:t>RANDOM_KEYPOINT_NUM = 100</a:t>
            </a:r>
            <a:endParaRPr sz="1200">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latin typeface="Roboto Mono"/>
                <a:ea typeface="Roboto Mono"/>
                <a:cs typeface="Roboto Mono"/>
                <a:sym typeface="Roboto Mono"/>
              </a:rPr>
              <a:t>MPX_PER_IMAGE = 0.5 M</a:t>
            </a:r>
            <a:endParaRPr sz="12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Run's Parameter:</a:t>
            </a:r>
            <a:endParaRPr b="1"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Distance Threshold: 25</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Min Ransac Inliers: 12</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PX threshold: 1.000000</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Precision</a:t>
            </a:r>
            <a:r>
              <a:rPr lang="en" sz="1000">
                <a:solidFill>
                  <a:srgbClr val="FFFFFF"/>
                </a:solidFill>
                <a:latin typeface="Roboto Mono"/>
                <a:ea typeface="Roboto Mono"/>
                <a:cs typeface="Roboto Mono"/>
                <a:sym typeface="Roboto Mono"/>
              </a:rPr>
              <a:t>:</a:t>
            </a:r>
            <a:r>
              <a:rPr lang="en" sz="1000">
                <a:latin typeface="Roboto Mono"/>
                <a:ea typeface="Roboto Mono"/>
                <a:cs typeface="Roboto Mono"/>
                <a:sym typeface="Roboto Mono"/>
              </a:rPr>
              <a:t> 0.979757</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Recall</a:t>
            </a:r>
            <a:r>
              <a:rPr lang="en" sz="1000">
                <a:solidFill>
                  <a:srgbClr val="FFFFFF"/>
                </a:solidFill>
                <a:latin typeface="Roboto Mono"/>
                <a:ea typeface="Roboto Mono"/>
                <a:cs typeface="Roboto Mono"/>
                <a:sym typeface="Roboto Mono"/>
              </a:rPr>
              <a:t>: 0.644474</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Accuracy</a:t>
            </a:r>
            <a:r>
              <a:rPr lang="en" sz="1000">
                <a:solidFill>
                  <a:srgbClr val="FFFFFF"/>
                </a:solidFill>
                <a:latin typeface="Roboto Mono"/>
                <a:ea typeface="Roboto Mono"/>
                <a:cs typeface="Roboto Mono"/>
                <a:sym typeface="Roboto Mono"/>
              </a:rPr>
              <a:t>: 0.640260</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F-Score</a:t>
            </a:r>
            <a:r>
              <a:rPr lang="en" sz="1000">
                <a:solidFill>
                  <a:srgbClr val="FFFFFF"/>
                </a:solidFill>
                <a:latin typeface="Roboto Mono"/>
                <a:ea typeface="Roboto Mono"/>
                <a:cs typeface="Roboto Mono"/>
                <a:sym typeface="Roboto Mono"/>
              </a:rPr>
              <a:t>: 0.777509</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TN= 9 FP= 10</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FN= 267 TP= 484</a:t>
            </a:r>
            <a:endParaRPr sz="10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p:txBody>
      </p:sp>
      <p:graphicFrame>
        <p:nvGraphicFramePr>
          <p:cNvPr id="161" name="Google Shape;161;p26"/>
          <p:cNvGraphicFramePr/>
          <p:nvPr/>
        </p:nvGraphicFramePr>
        <p:xfrm>
          <a:off x="4373263" y="2461313"/>
          <a:ext cx="3000000" cy="3000000"/>
        </p:xfrm>
        <a:graphic>
          <a:graphicData uri="http://schemas.openxmlformats.org/drawingml/2006/table">
            <a:tbl>
              <a:tblPr>
                <a:noFill/>
                <a:tableStyleId>{A00ADD2F-F643-451F-BF9C-B6319A7FCC46}</a:tableStyleId>
              </a:tblPr>
              <a:tblGrid>
                <a:gridCol w="1043800"/>
                <a:gridCol w="1225900"/>
                <a:gridCol w="1274600"/>
                <a:gridCol w="639825"/>
              </a:tblGrid>
              <a:tr h="3962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N = 770</a:t>
                      </a:r>
                      <a:endParaRPr>
                        <a:solidFill>
                          <a:srgbClr val="FFFFFF"/>
                        </a:solidFill>
                        <a:latin typeface="Roboto Mono"/>
                        <a:ea typeface="Roboto Mono"/>
                        <a:cs typeface="Roboto Mono"/>
                        <a:sym typeface="Roboto Mono"/>
                      </a:endParaRPr>
                    </a:p>
                  </a:txBody>
                  <a:tcPr marT="91425" marB="91425" marR="91425" marL="91425">
                    <a:lnL cap="flat" cmpd="sng" w="9525">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Predicted</a:t>
                      </a:r>
                      <a:endParaRPr>
                        <a:solidFill>
                          <a:srgbClr val="FFFFFF"/>
                        </a:solidFill>
                        <a:latin typeface="Roboto Mono"/>
                        <a:ea typeface="Roboto Mono"/>
                        <a:cs typeface="Roboto Mono"/>
                        <a:sym typeface="Roboto Mono"/>
                      </a:endParaRPr>
                    </a:p>
                    <a:p>
                      <a:pPr indent="0" lvl="0" marL="0" rtl="0" algn="ctr">
                        <a:spcBef>
                          <a:spcPts val="0"/>
                        </a:spcBef>
                        <a:spcAft>
                          <a:spcPts val="0"/>
                        </a:spcAft>
                        <a:buNone/>
                      </a:pPr>
                      <a:r>
                        <a:rPr b="1" lang="en">
                          <a:solidFill>
                            <a:srgbClr val="FFFFFF"/>
                          </a:solidFill>
                          <a:latin typeface="Roboto Mono"/>
                          <a:ea typeface="Roboto Mono"/>
                          <a:cs typeface="Roboto Mono"/>
                          <a:sym typeface="Roboto Mono"/>
                        </a:rPr>
                        <a:t>NO</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Predicted </a:t>
                      </a:r>
                      <a:r>
                        <a:rPr b="1" lang="en">
                          <a:solidFill>
                            <a:srgbClr val="FFFFFF"/>
                          </a:solidFill>
                          <a:latin typeface="Roboto Mono"/>
                          <a:ea typeface="Roboto Mono"/>
                          <a:cs typeface="Roboto Mono"/>
                          <a:sym typeface="Roboto Mono"/>
                        </a:rPr>
                        <a:t>YES</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9525">
                      <a:solidFill>
                        <a:schemeClr val="accent5">
                          <a:alpha val="0"/>
                        </a:schemeClr>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Actual </a:t>
                      </a:r>
                      <a:r>
                        <a:rPr b="1" lang="en">
                          <a:solidFill>
                            <a:srgbClr val="FFFFFF"/>
                          </a:solidFill>
                          <a:latin typeface="Roboto Mono"/>
                          <a:ea typeface="Roboto Mono"/>
                          <a:cs typeface="Roboto Mono"/>
                          <a:sym typeface="Roboto Mono"/>
                        </a:rPr>
                        <a:t>NO</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9</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10</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19</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Actual </a:t>
                      </a:r>
                      <a:r>
                        <a:rPr b="1" lang="en">
                          <a:solidFill>
                            <a:srgbClr val="FFFFFF"/>
                          </a:solidFill>
                          <a:latin typeface="Roboto Mono"/>
                          <a:ea typeface="Roboto Mono"/>
                          <a:cs typeface="Roboto Mono"/>
                          <a:sym typeface="Roboto Mono"/>
                        </a:rPr>
                        <a:t>YES</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267</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484</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751</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6200">
                <a:tc>
                  <a:txBody>
                    <a:bodyPr/>
                    <a:lstStyle/>
                    <a:p>
                      <a:pPr indent="0" lvl="0" marL="0" rtl="0" algn="ctr">
                        <a:spcBef>
                          <a:spcPts val="0"/>
                        </a:spcBef>
                        <a:spcAft>
                          <a:spcPts val="0"/>
                        </a:spcAft>
                        <a:buNone/>
                      </a:pPr>
                      <a:r>
                        <a:t/>
                      </a:r>
                      <a:endParaRPr>
                        <a:solidFill>
                          <a:srgbClr val="FFFFFF"/>
                        </a:solidFill>
                        <a:latin typeface="Roboto Mono"/>
                        <a:ea typeface="Roboto Mono"/>
                        <a:cs typeface="Roboto Mono"/>
                        <a:sym typeface="Roboto Mono"/>
                      </a:endParaRPr>
                    </a:p>
                  </a:txBody>
                  <a:tcPr marT="91425" marB="91425" marR="91425" marL="91425">
                    <a:lnL cap="flat" cmpd="sng" w="9525">
                      <a:solidFill>
                        <a:schemeClr val="accent5">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276</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494</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493</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7"/>
          <p:cNvSpPr txBox="1"/>
          <p:nvPr/>
        </p:nvSpPr>
        <p:spPr>
          <a:xfrm>
            <a:off x="384048" y="1417320"/>
            <a:ext cx="8366700" cy="3081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Roboto Light"/>
              <a:buChar char="●"/>
            </a:pPr>
            <a:r>
              <a:rPr lang="en" sz="1800">
                <a:solidFill>
                  <a:schemeClr val="dk1"/>
                </a:solidFill>
                <a:latin typeface="Roboto Light"/>
                <a:ea typeface="Roboto Light"/>
                <a:cs typeface="Roboto Light"/>
                <a:sym typeface="Roboto Light"/>
              </a:rPr>
              <a:t>Compute the performance metrics by varying RANSAC parameters:</a:t>
            </a:r>
            <a:endParaRPr sz="1800">
              <a:solidFill>
                <a:schemeClr val="dk1"/>
              </a:solidFill>
              <a:latin typeface="Roboto Light"/>
              <a:ea typeface="Roboto Light"/>
              <a:cs typeface="Roboto Light"/>
              <a:sym typeface="Roboto Light"/>
            </a:endParaRPr>
          </a:p>
          <a:p>
            <a:pPr indent="-330200" lvl="1" marL="914400" rtl="0" algn="l">
              <a:spcBef>
                <a:spcPts val="0"/>
              </a:spcBef>
              <a:spcAft>
                <a:spcPts val="0"/>
              </a:spcAft>
              <a:buClr>
                <a:schemeClr val="dk1"/>
              </a:buClr>
              <a:buSzPts val="1600"/>
              <a:buFont typeface="Roboto Light"/>
              <a:buChar char="○"/>
            </a:pPr>
            <a:r>
              <a:rPr lang="en" sz="1600">
                <a:solidFill>
                  <a:schemeClr val="dk1"/>
                </a:solidFill>
                <a:latin typeface="Roboto Light"/>
                <a:ea typeface="Roboto Light"/>
                <a:cs typeface="Roboto Light"/>
                <a:sym typeface="Roboto Light"/>
              </a:rPr>
              <a:t>Accuracy, Precision, Recall, F</a:t>
            </a:r>
            <a:r>
              <a:rPr baseline="-25000" lang="en" sz="1600">
                <a:solidFill>
                  <a:schemeClr val="dk1"/>
                </a:solidFill>
                <a:latin typeface="Roboto Light"/>
                <a:ea typeface="Roboto Light"/>
                <a:cs typeface="Roboto Light"/>
                <a:sym typeface="Roboto Light"/>
              </a:rPr>
              <a:t>1</a:t>
            </a:r>
            <a:r>
              <a:rPr lang="en" sz="1600">
                <a:solidFill>
                  <a:schemeClr val="dk1"/>
                </a:solidFill>
                <a:latin typeface="Roboto Light"/>
                <a:ea typeface="Roboto Light"/>
                <a:cs typeface="Roboto Light"/>
                <a:sym typeface="Roboto Light"/>
              </a:rPr>
              <a:t> Score</a:t>
            </a:r>
            <a:endParaRPr sz="1600">
              <a:solidFill>
                <a:schemeClr val="dk1"/>
              </a:solidFill>
              <a:latin typeface="Roboto Light"/>
              <a:ea typeface="Roboto Light"/>
              <a:cs typeface="Roboto Light"/>
              <a:sym typeface="Roboto Light"/>
            </a:endParaRPr>
          </a:p>
          <a:p>
            <a:pPr indent="0" lvl="0" marL="0" rtl="0" algn="l">
              <a:spcBef>
                <a:spcPts val="1600"/>
              </a:spcBef>
              <a:spcAft>
                <a:spcPts val="0"/>
              </a:spcAft>
              <a:buNone/>
            </a:pPr>
            <a:r>
              <a:t/>
            </a:r>
            <a:endParaRPr>
              <a:latin typeface="Roboto"/>
              <a:ea typeface="Roboto"/>
              <a:cs typeface="Roboto"/>
              <a:sym typeface="Roboto"/>
            </a:endParaRPr>
          </a:p>
        </p:txBody>
      </p:sp>
      <p:sp>
        <p:nvSpPr>
          <p:cNvPr id="167" name="Google Shape;167;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 Testing</a:t>
            </a:r>
            <a:endParaRPr/>
          </a:p>
        </p:txBody>
      </p:sp>
      <p:sp>
        <p:nvSpPr>
          <p:cNvPr id="168" name="Google Shape;168;p27"/>
          <p:cNvSpPr txBox="1"/>
          <p:nvPr>
            <p:ph idx="1" type="body"/>
          </p:nvPr>
        </p:nvSpPr>
        <p:spPr>
          <a:xfrm>
            <a:off x="832575" y="2268025"/>
            <a:ext cx="4184100" cy="239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Roboto Mono"/>
                <a:ea typeface="Roboto Mono"/>
                <a:cs typeface="Roboto Mono"/>
                <a:sym typeface="Roboto Mono"/>
              </a:rPr>
              <a:t>RANDOM_KEYPOINT_NUM = 200</a:t>
            </a:r>
            <a:endParaRPr sz="1200">
              <a:latin typeface="Roboto Mono"/>
              <a:ea typeface="Roboto Mono"/>
              <a:cs typeface="Roboto Mono"/>
              <a:sym typeface="Roboto Mono"/>
            </a:endParaRPr>
          </a:p>
          <a:p>
            <a:pPr indent="0" lvl="0" marL="0" rtl="0" algn="l">
              <a:lnSpc>
                <a:spcPct val="100000"/>
              </a:lnSpc>
              <a:spcBef>
                <a:spcPts val="0"/>
              </a:spcBef>
              <a:spcAft>
                <a:spcPts val="0"/>
              </a:spcAft>
              <a:buNone/>
            </a:pPr>
            <a:r>
              <a:rPr lang="en" sz="1200">
                <a:latin typeface="Roboto Mono"/>
                <a:ea typeface="Roboto Mono"/>
                <a:cs typeface="Roboto Mono"/>
                <a:sym typeface="Roboto Mono"/>
              </a:rPr>
              <a:t>MPX_PER_IMAGE = 1.0 M</a:t>
            </a:r>
            <a:endParaRPr sz="12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Run's Parameter</a:t>
            </a:r>
            <a:r>
              <a:rPr lang="en" sz="1000">
                <a:solidFill>
                  <a:srgbClr val="FFFFFF"/>
                </a:solidFill>
                <a:latin typeface="Roboto Mono"/>
                <a:ea typeface="Roboto Mono"/>
                <a:cs typeface="Roboto Mono"/>
                <a:sym typeface="Roboto Mono"/>
              </a:rPr>
              <a:t>:</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Distance Threshold: 34</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Min Ransac Inliers: 12</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PX threshold: 1.000000</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Precision</a:t>
            </a:r>
            <a:r>
              <a:rPr lang="en" sz="1000">
                <a:solidFill>
                  <a:srgbClr val="FFFFFF"/>
                </a:solidFill>
                <a:latin typeface="Roboto Mono"/>
                <a:ea typeface="Roboto Mono"/>
                <a:cs typeface="Roboto Mono"/>
                <a:sym typeface="Roboto Mono"/>
              </a:rPr>
              <a:t>: </a:t>
            </a:r>
            <a:r>
              <a:rPr lang="en" sz="1000">
                <a:latin typeface="Roboto Mono"/>
                <a:ea typeface="Roboto Mono"/>
                <a:cs typeface="Roboto Mono"/>
                <a:sym typeface="Roboto Mono"/>
              </a:rPr>
              <a:t>0.993399</a:t>
            </a:r>
            <a:endParaRPr sz="1000">
              <a:latin typeface="Roboto Mono"/>
              <a:ea typeface="Roboto Mono"/>
              <a:cs typeface="Roboto Mono"/>
              <a:sym typeface="Roboto Mono"/>
            </a:endParaRPr>
          </a:p>
          <a:p>
            <a:pPr indent="0" lvl="0" marL="0" rtl="0" algn="l">
              <a:spcBef>
                <a:spcPts val="0"/>
              </a:spcBef>
              <a:spcAft>
                <a:spcPts val="0"/>
              </a:spcAft>
              <a:buNone/>
            </a:pPr>
            <a:r>
              <a:rPr lang="en" sz="1000">
                <a:solidFill>
                  <a:srgbClr val="FFFFFF"/>
                </a:solidFill>
                <a:latin typeface="Roboto Mono"/>
                <a:ea typeface="Roboto Mono"/>
                <a:cs typeface="Roboto Mono"/>
                <a:sym typeface="Roboto Mono"/>
              </a:rPr>
              <a:t>      </a:t>
            </a:r>
            <a:r>
              <a:rPr b="1" lang="en" sz="1000">
                <a:solidFill>
                  <a:srgbClr val="FFFFFF"/>
                </a:solidFill>
                <a:latin typeface="Roboto Mono"/>
                <a:ea typeface="Roboto Mono"/>
                <a:cs typeface="Roboto Mono"/>
                <a:sym typeface="Roboto Mono"/>
              </a:rPr>
              <a:t>Recall</a:t>
            </a:r>
            <a:r>
              <a:rPr lang="en" sz="1000">
                <a:solidFill>
                  <a:srgbClr val="FFFFFF"/>
                </a:solidFill>
                <a:latin typeface="Roboto Mono"/>
                <a:ea typeface="Roboto Mono"/>
                <a:cs typeface="Roboto Mono"/>
                <a:sym typeface="Roboto Mono"/>
              </a:rPr>
              <a:t>: 0.796296</a:t>
            </a:r>
            <a:endParaRPr sz="1000">
              <a:solidFill>
                <a:srgbClr val="FFFFFF"/>
              </a:solidFill>
              <a:latin typeface="Roboto Mono"/>
              <a:ea typeface="Roboto Mono"/>
              <a:cs typeface="Roboto Mono"/>
              <a:sym typeface="Roboto Mono"/>
            </a:endParaRPr>
          </a:p>
          <a:p>
            <a:pPr indent="0" lvl="0" marL="0" rtl="0" algn="l">
              <a:spcBef>
                <a:spcPts val="0"/>
              </a:spcBef>
              <a:spcAft>
                <a:spcPts val="0"/>
              </a:spcAft>
              <a:buNone/>
            </a:pPr>
            <a:r>
              <a:rPr b="1" lang="en" sz="1000">
                <a:solidFill>
                  <a:srgbClr val="FFFFFF"/>
                </a:solidFill>
                <a:latin typeface="Roboto Mono"/>
                <a:ea typeface="Roboto Mono"/>
                <a:cs typeface="Roboto Mono"/>
                <a:sym typeface="Roboto Mono"/>
              </a:rPr>
              <a:t>      Accuracy</a:t>
            </a:r>
            <a:r>
              <a:rPr lang="en" sz="1000">
                <a:solidFill>
                  <a:srgbClr val="FFFFFF"/>
                </a:solidFill>
                <a:latin typeface="Roboto Mono"/>
                <a:ea typeface="Roboto Mono"/>
                <a:cs typeface="Roboto Mono"/>
                <a:sym typeface="Roboto Mono"/>
              </a:rPr>
              <a:t>: 0.794805</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b="1" lang="en" sz="1000">
                <a:solidFill>
                  <a:srgbClr val="FFFFFF"/>
                </a:solidFill>
                <a:latin typeface="Roboto Mono"/>
                <a:ea typeface="Roboto Mono"/>
                <a:cs typeface="Roboto Mono"/>
                <a:sym typeface="Roboto Mono"/>
              </a:rPr>
              <a:t>F-Score</a:t>
            </a:r>
            <a:r>
              <a:rPr lang="en" sz="1000">
                <a:solidFill>
                  <a:srgbClr val="FFFFFF"/>
                </a:solidFill>
                <a:latin typeface="Roboto Mono"/>
                <a:ea typeface="Roboto Mono"/>
                <a:cs typeface="Roboto Mono"/>
                <a:sym typeface="Roboto Mono"/>
              </a:rPr>
              <a:t>: 0.883993</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TN= 10 FP= 4</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rPr lang="en" sz="1000">
                <a:solidFill>
                  <a:srgbClr val="FFFFFF"/>
                </a:solidFill>
                <a:latin typeface="Roboto Mono"/>
                <a:ea typeface="Roboto Mono"/>
                <a:cs typeface="Roboto Mono"/>
                <a:sym typeface="Roboto Mono"/>
              </a:rPr>
              <a:t>FN= 154 TP= 602</a:t>
            </a:r>
            <a:endParaRPr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4572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a:p>
            <a:pPr indent="0" lvl="0" marL="914400" rtl="0" algn="l">
              <a:spcBef>
                <a:spcPts val="0"/>
              </a:spcBef>
              <a:spcAft>
                <a:spcPts val="0"/>
              </a:spcAft>
              <a:buNone/>
            </a:pPr>
            <a:r>
              <a:t/>
            </a:r>
            <a:endParaRPr b="1" sz="1000">
              <a:solidFill>
                <a:srgbClr val="FFFFFF"/>
              </a:solidFill>
              <a:latin typeface="Roboto Mono"/>
              <a:ea typeface="Roboto Mono"/>
              <a:cs typeface="Roboto Mono"/>
              <a:sym typeface="Roboto Mono"/>
            </a:endParaRPr>
          </a:p>
        </p:txBody>
      </p:sp>
      <p:graphicFrame>
        <p:nvGraphicFramePr>
          <p:cNvPr id="169" name="Google Shape;169;p27"/>
          <p:cNvGraphicFramePr/>
          <p:nvPr/>
        </p:nvGraphicFramePr>
        <p:xfrm>
          <a:off x="4373263" y="2461313"/>
          <a:ext cx="3000000" cy="3000000"/>
        </p:xfrm>
        <a:graphic>
          <a:graphicData uri="http://schemas.openxmlformats.org/drawingml/2006/table">
            <a:tbl>
              <a:tblPr>
                <a:noFill/>
                <a:tableStyleId>{A00ADD2F-F643-451F-BF9C-B6319A7FCC46}</a:tableStyleId>
              </a:tblPr>
              <a:tblGrid>
                <a:gridCol w="1043800"/>
                <a:gridCol w="1225900"/>
                <a:gridCol w="1274600"/>
                <a:gridCol w="639825"/>
              </a:tblGrid>
              <a:tr h="3962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N = 770</a:t>
                      </a:r>
                      <a:endParaRPr>
                        <a:solidFill>
                          <a:srgbClr val="FFFFFF"/>
                        </a:solidFill>
                        <a:latin typeface="Roboto Mono"/>
                        <a:ea typeface="Roboto Mono"/>
                        <a:cs typeface="Roboto Mono"/>
                        <a:sym typeface="Roboto Mono"/>
                      </a:endParaRPr>
                    </a:p>
                  </a:txBody>
                  <a:tcPr marT="91425" marB="91425" marR="91425" marL="91425">
                    <a:lnL cap="flat" cmpd="sng" w="9525">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Predicted</a:t>
                      </a:r>
                      <a:endParaRPr>
                        <a:solidFill>
                          <a:srgbClr val="FFFFFF"/>
                        </a:solidFill>
                        <a:latin typeface="Roboto Mono"/>
                        <a:ea typeface="Roboto Mono"/>
                        <a:cs typeface="Roboto Mono"/>
                        <a:sym typeface="Roboto Mono"/>
                      </a:endParaRPr>
                    </a:p>
                    <a:p>
                      <a:pPr indent="0" lvl="0" marL="0" rtl="0" algn="ctr">
                        <a:spcBef>
                          <a:spcPts val="0"/>
                        </a:spcBef>
                        <a:spcAft>
                          <a:spcPts val="0"/>
                        </a:spcAft>
                        <a:buNone/>
                      </a:pPr>
                      <a:r>
                        <a:rPr b="1" lang="en">
                          <a:solidFill>
                            <a:srgbClr val="FFFFFF"/>
                          </a:solidFill>
                          <a:latin typeface="Roboto Mono"/>
                          <a:ea typeface="Roboto Mono"/>
                          <a:cs typeface="Roboto Mono"/>
                          <a:sym typeface="Roboto Mono"/>
                        </a:rPr>
                        <a:t>NO</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Predicted</a:t>
                      </a:r>
                      <a:r>
                        <a:rPr lang="en">
                          <a:solidFill>
                            <a:srgbClr val="FFFFFF"/>
                          </a:solidFill>
                          <a:latin typeface="Roboto Mono"/>
                          <a:ea typeface="Roboto Mono"/>
                          <a:cs typeface="Roboto Mono"/>
                          <a:sym typeface="Roboto Mono"/>
                        </a:rPr>
                        <a:t> </a:t>
                      </a:r>
                      <a:r>
                        <a:rPr b="1" lang="en">
                          <a:solidFill>
                            <a:srgbClr val="FFFFFF"/>
                          </a:solidFill>
                          <a:latin typeface="Roboto Mono"/>
                          <a:ea typeface="Roboto Mono"/>
                          <a:cs typeface="Roboto Mono"/>
                          <a:sym typeface="Roboto Mono"/>
                        </a:rPr>
                        <a:t>YES</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9525">
                      <a:solidFill>
                        <a:schemeClr val="accent5">
                          <a:alpha val="0"/>
                        </a:schemeClr>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Actual </a:t>
                      </a:r>
                      <a:r>
                        <a:rPr b="1" lang="en">
                          <a:solidFill>
                            <a:srgbClr val="FFFFFF"/>
                          </a:solidFill>
                          <a:latin typeface="Roboto Mono"/>
                          <a:ea typeface="Roboto Mono"/>
                          <a:cs typeface="Roboto Mono"/>
                          <a:sym typeface="Roboto Mono"/>
                        </a:rPr>
                        <a:t>NO</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10 </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4</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14</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Actual </a:t>
                      </a:r>
                      <a:r>
                        <a:rPr b="1" lang="en">
                          <a:solidFill>
                            <a:srgbClr val="FFFFFF"/>
                          </a:solidFill>
                          <a:latin typeface="Roboto Mono"/>
                          <a:ea typeface="Roboto Mono"/>
                          <a:cs typeface="Roboto Mono"/>
                          <a:sym typeface="Roboto Mono"/>
                        </a:rPr>
                        <a:t>YES</a:t>
                      </a:r>
                      <a:endParaRPr b="1">
                        <a:solidFill>
                          <a:srgbClr val="FFFFFF"/>
                        </a:solidFill>
                        <a:latin typeface="Roboto Mono"/>
                        <a:ea typeface="Roboto Mono"/>
                        <a:cs typeface="Roboto Mono"/>
                        <a:sym typeface="Roboto Mono"/>
                      </a:endParaRPr>
                    </a:p>
                  </a:txBody>
                  <a:tcPr marT="91425" marB="91425" marR="91425" marL="91425">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154</a:t>
                      </a:r>
                      <a:r>
                        <a:rPr lang="en" sz="1000">
                          <a:solidFill>
                            <a:schemeClr val="dk1"/>
                          </a:solidFill>
                          <a:latin typeface="Roboto Mono"/>
                          <a:ea typeface="Roboto Mono"/>
                          <a:cs typeface="Roboto Mono"/>
                          <a:sym typeface="Roboto Mono"/>
                        </a:rPr>
                        <a:t> </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oboto Mono"/>
                          <a:ea typeface="Roboto Mono"/>
                          <a:cs typeface="Roboto Mono"/>
                          <a:sym typeface="Roboto Mono"/>
                        </a:rPr>
                        <a:t>602</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756</a:t>
                      </a:r>
                      <a:endParaRPr>
                        <a:solidFill>
                          <a:srgbClr val="FFFFFF"/>
                        </a:solidFill>
                        <a:latin typeface="Roboto Mono"/>
                        <a:ea typeface="Roboto Mono"/>
                        <a:cs typeface="Roboto Mono"/>
                        <a:sym typeface="Roboto Mono"/>
                      </a:endParaRPr>
                    </a:p>
                  </a:txBody>
                  <a:tcPr marT="91425" marB="91425" marR="91425" marL="91425" anchor="ctr">
                    <a:lnL cap="flat" cmpd="sng" w="19050">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6200">
                <a:tc>
                  <a:txBody>
                    <a:bodyPr/>
                    <a:lstStyle/>
                    <a:p>
                      <a:pPr indent="0" lvl="0" marL="0" rtl="0" algn="ctr">
                        <a:spcBef>
                          <a:spcPts val="0"/>
                        </a:spcBef>
                        <a:spcAft>
                          <a:spcPts val="0"/>
                        </a:spcAft>
                        <a:buNone/>
                      </a:pPr>
                      <a:r>
                        <a:t/>
                      </a:r>
                      <a:endParaRPr>
                        <a:solidFill>
                          <a:srgbClr val="FFFFFF"/>
                        </a:solidFill>
                        <a:latin typeface="Roboto Mono"/>
                        <a:ea typeface="Roboto Mono"/>
                        <a:cs typeface="Roboto Mono"/>
                        <a:sym typeface="Roboto Mono"/>
                      </a:endParaRPr>
                    </a:p>
                  </a:txBody>
                  <a:tcPr marT="91425" marB="91425" marR="91425" marL="91425">
                    <a:lnL cap="flat" cmpd="sng" w="9525">
                      <a:solidFill>
                        <a:schemeClr val="accent5">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164</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606</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Roboto Mono"/>
                          <a:ea typeface="Roboto Mono"/>
                          <a:cs typeface="Roboto Mono"/>
                          <a:sym typeface="Roboto Mono"/>
                        </a:rPr>
                        <a:t>612</a:t>
                      </a:r>
                      <a:endParaRPr>
                        <a:solidFill>
                          <a:srgbClr val="FFFFFF"/>
                        </a:solidFill>
                        <a:latin typeface="Roboto Mono"/>
                        <a:ea typeface="Roboto Mono"/>
                        <a:cs typeface="Roboto Mono"/>
                        <a:sym typeface="Roboto Mon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Google Shape;174;p28"/>
          <p:cNvPicPr preferRelativeResize="0"/>
          <p:nvPr/>
        </p:nvPicPr>
        <p:blipFill>
          <a:blip r:embed="rId3">
            <a:alphaModFix/>
          </a:blip>
          <a:stretch>
            <a:fillRect/>
          </a:stretch>
        </p:blipFill>
        <p:spPr>
          <a:xfrm>
            <a:off x="76200" y="76200"/>
            <a:ext cx="8092323" cy="51435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id="179" name="Google Shape;179;p29"/>
          <p:cNvPicPr preferRelativeResize="0"/>
          <p:nvPr/>
        </p:nvPicPr>
        <p:blipFill>
          <a:blip r:embed="rId3">
            <a:alphaModFix/>
          </a:blip>
          <a:stretch>
            <a:fillRect/>
          </a:stretch>
        </p:blipFill>
        <p:spPr>
          <a:xfrm>
            <a:off x="868125" y="0"/>
            <a:ext cx="6499192" cy="51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 Conclusions &amp; Improvements</a:t>
            </a:r>
            <a:endParaRPr/>
          </a:p>
        </p:txBody>
      </p:sp>
      <p:sp>
        <p:nvSpPr>
          <p:cNvPr id="185" name="Google Shape;185;p30"/>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The system satisfies project’s requirements as expected</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Possible improvements</a:t>
            </a:r>
            <a:endParaRPr>
              <a:latin typeface="Roboto Light"/>
              <a:ea typeface="Roboto Light"/>
              <a:cs typeface="Roboto Light"/>
              <a:sym typeface="Roboto Light"/>
            </a:endParaRPr>
          </a:p>
          <a:p>
            <a:pPr indent="-330200" lvl="1" marL="914400" rtl="0" algn="l">
              <a:spcBef>
                <a:spcPts val="0"/>
              </a:spcBef>
              <a:spcAft>
                <a:spcPts val="0"/>
              </a:spcAft>
              <a:buSzPts val="1600"/>
              <a:buFont typeface="Roboto Light"/>
              <a:buChar char="○"/>
            </a:pPr>
            <a:r>
              <a:rPr lang="en" sz="1600">
                <a:latin typeface="Roboto Light"/>
                <a:ea typeface="Roboto Light"/>
                <a:cs typeface="Roboto Light"/>
                <a:sym typeface="Roboto Light"/>
              </a:rPr>
              <a:t>App for reaching greater number of users</a:t>
            </a:r>
            <a:endParaRPr sz="1600">
              <a:latin typeface="Roboto Light"/>
              <a:ea typeface="Roboto Light"/>
              <a:cs typeface="Roboto Light"/>
              <a:sym typeface="Roboto Light"/>
            </a:endParaRPr>
          </a:p>
          <a:p>
            <a:pPr indent="-330200" lvl="1" marL="914400" rtl="0" algn="l">
              <a:spcBef>
                <a:spcPts val="0"/>
              </a:spcBef>
              <a:spcAft>
                <a:spcPts val="0"/>
              </a:spcAft>
              <a:buSzPts val="1600"/>
              <a:buFont typeface="Roboto Light"/>
              <a:buChar char="○"/>
            </a:pPr>
            <a:r>
              <a:rPr lang="en" sz="1600">
                <a:latin typeface="Roboto Light"/>
                <a:ea typeface="Roboto Light"/>
                <a:cs typeface="Roboto Light"/>
                <a:sym typeface="Roboto Light"/>
              </a:rPr>
              <a:t>Improving the GUI to make RANSAC parameters easily changeable</a:t>
            </a:r>
            <a:endParaRPr sz="1600">
              <a:latin typeface="Roboto Light"/>
              <a:ea typeface="Roboto Light"/>
              <a:cs typeface="Roboto Light"/>
              <a:sym typeface="Roboto Light"/>
            </a:endParaRPr>
          </a:p>
          <a:p>
            <a:pPr indent="-330200" lvl="1" marL="914400" rtl="0" algn="l">
              <a:spcBef>
                <a:spcPts val="0"/>
              </a:spcBef>
              <a:spcAft>
                <a:spcPts val="0"/>
              </a:spcAft>
              <a:buSzPts val="1600"/>
              <a:buFont typeface="Roboto Light"/>
              <a:buChar char="○"/>
            </a:pPr>
            <a:r>
              <a:rPr lang="en" sz="1600">
                <a:latin typeface="Roboto Light"/>
                <a:ea typeface="Roboto Light"/>
                <a:cs typeface="Roboto Light"/>
                <a:sym typeface="Roboto Light"/>
              </a:rPr>
              <a:t>Increase size of dataset for indexing all paintings of WikiArt </a:t>
            </a:r>
            <a:endParaRPr sz="1600">
              <a:latin typeface="Roboto Light"/>
              <a:ea typeface="Roboto Light"/>
              <a:cs typeface="Roboto Light"/>
              <a:sym typeface="Roboto Light"/>
            </a:endParaRPr>
          </a:p>
          <a:p>
            <a:pPr indent="-330200" lvl="1" marL="914400" rtl="0" algn="l">
              <a:spcBef>
                <a:spcPts val="0"/>
              </a:spcBef>
              <a:spcAft>
                <a:spcPts val="0"/>
              </a:spcAft>
              <a:buSzPts val="1600"/>
              <a:buFont typeface="Roboto Light"/>
              <a:buChar char="○"/>
            </a:pPr>
            <a:r>
              <a:rPr lang="en" sz="1600">
                <a:latin typeface="Roboto Light"/>
                <a:ea typeface="Roboto Light"/>
                <a:cs typeface="Roboto Light"/>
                <a:sym typeface="Roboto Light"/>
              </a:rPr>
              <a:t>Parameters that dynamically change with number of images </a:t>
            </a:r>
            <a:endParaRPr sz="1600">
              <a:latin typeface="Roboto Light"/>
              <a:ea typeface="Roboto Light"/>
              <a:cs typeface="Roboto Light"/>
              <a:sym typeface="Roboto Light"/>
            </a:endParaRPr>
          </a:p>
          <a:p>
            <a:pPr indent="-330200" lvl="1" marL="914400" rtl="0" algn="l">
              <a:spcBef>
                <a:spcPts val="0"/>
              </a:spcBef>
              <a:spcAft>
                <a:spcPts val="0"/>
              </a:spcAft>
              <a:buSzPts val="1600"/>
              <a:buFont typeface="Roboto Light"/>
              <a:buChar char="○"/>
            </a:pPr>
            <a:r>
              <a:rPr lang="en" sz="1600">
                <a:latin typeface="Roboto Light"/>
                <a:ea typeface="Roboto Light"/>
                <a:cs typeface="Roboto Light"/>
                <a:sym typeface="Roboto Light"/>
              </a:rPr>
              <a:t>Support for other image formats</a:t>
            </a:r>
            <a:endParaRPr sz="1600">
              <a:latin typeface="Roboto Light"/>
              <a:ea typeface="Roboto Light"/>
              <a:cs typeface="Roboto Light"/>
              <a:sym typeface="Roboto Light"/>
            </a:endParaRPr>
          </a:p>
          <a:p>
            <a:pPr indent="0" lvl="0" marL="0" rtl="0" algn="l">
              <a:spcBef>
                <a:spcPts val="1600"/>
              </a:spcBef>
              <a:spcAft>
                <a:spcPts val="0"/>
              </a:spcAft>
              <a:buNone/>
            </a:pPr>
            <a:r>
              <a:t/>
            </a:r>
            <a:endParaRPr>
              <a:latin typeface="Roboto Light"/>
              <a:ea typeface="Roboto Light"/>
              <a:cs typeface="Roboto Light"/>
              <a:sym typeface="Roboto Light"/>
            </a:endParaRPr>
          </a:p>
          <a:p>
            <a:pPr indent="0" lvl="0" marL="0" rtl="0" algn="l">
              <a:spcBef>
                <a:spcPts val="1600"/>
              </a:spcBef>
              <a:spcAft>
                <a:spcPts val="1600"/>
              </a:spcAft>
              <a:buNone/>
            </a:pPr>
            <a:r>
              <a:t/>
            </a:r>
            <a:endParaRPr>
              <a:latin typeface="Roboto Light"/>
              <a:ea typeface="Roboto Light"/>
              <a:cs typeface="Roboto Light"/>
              <a:sym typeface="Roboto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 Bibliography</a:t>
            </a:r>
            <a:endParaRPr/>
          </a:p>
        </p:txBody>
      </p:sp>
      <p:sp>
        <p:nvSpPr>
          <p:cNvPr id="191" name="Google Shape;191;p31"/>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JAVACPP - </a:t>
            </a:r>
            <a:r>
              <a:rPr lang="en" u="sng">
                <a:solidFill>
                  <a:schemeClr val="hlink"/>
                </a:solidFill>
                <a:latin typeface="Roboto Light"/>
                <a:ea typeface="Roboto Light"/>
                <a:cs typeface="Roboto Light"/>
                <a:sym typeface="Roboto Light"/>
                <a:hlinkClick r:id="rId3"/>
              </a:rPr>
              <a:t>https://github.com/bytedeco/javacpp</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BOF, SIFT, ORB - </a:t>
            </a:r>
            <a:r>
              <a:rPr lang="en" u="sng">
                <a:solidFill>
                  <a:schemeClr val="hlink"/>
                </a:solidFill>
                <a:latin typeface="Roboto Light"/>
                <a:ea typeface="Roboto Light"/>
                <a:cs typeface="Roboto Light"/>
                <a:sym typeface="Roboto Light"/>
                <a:hlinkClick r:id="rId4"/>
              </a:rPr>
              <a:t>https://sites.google.com/site/unipimim/home</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WikiArt - </a:t>
            </a:r>
            <a:r>
              <a:rPr lang="en" u="sng">
                <a:solidFill>
                  <a:schemeClr val="hlink"/>
                </a:solidFill>
                <a:latin typeface="Roboto Light"/>
                <a:ea typeface="Roboto Light"/>
                <a:cs typeface="Roboto Light"/>
                <a:sym typeface="Roboto Light"/>
                <a:hlinkClick r:id="rId5"/>
              </a:rPr>
              <a:t>https://www.wikiart.org/</a:t>
            </a:r>
            <a:endParaRPr>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latin typeface="Roboto Light"/>
                <a:ea typeface="Roboto Light"/>
                <a:cs typeface="Roboto Light"/>
                <a:sym typeface="Roboto Light"/>
              </a:rPr>
              <a:t>Stackoverflow - </a:t>
            </a:r>
            <a:r>
              <a:rPr lang="en" u="sng">
                <a:solidFill>
                  <a:schemeClr val="accent5"/>
                </a:solidFill>
                <a:latin typeface="Roboto Light"/>
                <a:ea typeface="Roboto Light"/>
                <a:cs typeface="Roboto Light"/>
                <a:sym typeface="Roboto Light"/>
                <a:hlinkClick r:id="rId6"/>
              </a:rPr>
              <a:t>https://stackoverflow.com/</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solidFill>
                  <a:srgbClr val="FFFFFF"/>
                </a:solidFill>
                <a:latin typeface="Roboto Light"/>
                <a:ea typeface="Roboto Light"/>
                <a:cs typeface="Roboto Light"/>
                <a:sym typeface="Roboto Light"/>
              </a:rPr>
              <a:t>Github - </a:t>
            </a:r>
            <a:r>
              <a:rPr lang="en" u="sng">
                <a:solidFill>
                  <a:schemeClr val="hlink"/>
                </a:solidFill>
                <a:latin typeface="Roboto Light"/>
                <a:ea typeface="Roboto Light"/>
                <a:cs typeface="Roboto Light"/>
                <a:sym typeface="Roboto Light"/>
                <a:hlinkClick r:id="rId7"/>
              </a:rPr>
              <a:t>https://github.com/Giulsiano/PaintingRecognitions</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latin typeface="Roboto Light"/>
                <a:ea typeface="Roboto Light"/>
                <a:cs typeface="Roboto Light"/>
                <a:sym typeface="Roboto Light"/>
              </a:rPr>
              <a:t>Banksy Pulp Fiction</a:t>
            </a:r>
            <a:endParaRPr>
              <a:solidFill>
                <a:srgbClr val="FFFFFF"/>
              </a:solidFill>
              <a:latin typeface="Roboto Light"/>
              <a:ea typeface="Roboto Light"/>
              <a:cs typeface="Roboto Light"/>
              <a:sym typeface="Roboto Light"/>
            </a:endParaRPr>
          </a:p>
          <a:p>
            <a:pPr indent="0" lvl="0" marL="457200" rtl="0" algn="l">
              <a:spcBef>
                <a:spcPts val="1600"/>
              </a:spcBef>
              <a:spcAft>
                <a:spcPts val="1600"/>
              </a:spcAft>
              <a:buNone/>
            </a:pPr>
            <a:r>
              <a:t/>
            </a:r>
            <a:endParaRPr>
              <a:solidFill>
                <a:schemeClr val="accent5"/>
              </a:solidFill>
              <a:latin typeface="Roboto Light"/>
              <a:ea typeface="Roboto Light"/>
              <a:cs typeface="Roboto Light"/>
              <a:sym typeface="Roboto Light"/>
            </a:endParaRPr>
          </a:p>
        </p:txBody>
      </p:sp>
      <p:sp>
        <p:nvSpPr>
          <p:cNvPr id="192" name="Google Shape;192;p31"/>
          <p:cNvSpPr txBox="1"/>
          <p:nvPr/>
        </p:nvSpPr>
        <p:spPr>
          <a:xfrm>
            <a:off x="614250" y="3403550"/>
            <a:ext cx="7915500" cy="118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7200">
                <a:solidFill>
                  <a:schemeClr val="accent5"/>
                </a:solidFill>
                <a:latin typeface="Roboto Light"/>
                <a:ea typeface="Roboto Light"/>
                <a:cs typeface="Roboto Light"/>
                <a:sym typeface="Roboto Light"/>
              </a:rPr>
              <a:t>THANK YOU</a:t>
            </a:r>
            <a:endParaRPr i="1" sz="7200">
              <a:solidFill>
                <a:schemeClr val="accent5"/>
              </a:solidFill>
              <a:latin typeface="Roboto Light"/>
              <a:ea typeface="Roboto Light"/>
              <a:cs typeface="Roboto Light"/>
              <a:sym typeface="Roboto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Roadmap</a:t>
            </a:r>
            <a:endParaRPr/>
          </a:p>
        </p:txBody>
      </p:sp>
      <p:sp>
        <p:nvSpPr>
          <p:cNvPr id="73" name="Google Shape;73;p1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Introduction</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Libraries &amp; </a:t>
            </a:r>
            <a:r>
              <a:rPr lang="en">
                <a:latin typeface="Roboto Light"/>
                <a:ea typeface="Roboto Light"/>
                <a:cs typeface="Roboto Light"/>
                <a:sym typeface="Roboto Light"/>
              </a:rPr>
              <a:t>Tools</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CLI &amp; GUI</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Out of memory</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Indexing</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Searching</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Testing</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Examples of Matching Images</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Conclusions &amp; Improvements</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AutoNum type="arabicPeriod"/>
            </a:pPr>
            <a:r>
              <a:rPr lang="en">
                <a:latin typeface="Roboto Light"/>
                <a:ea typeface="Roboto Light"/>
                <a:cs typeface="Roboto Light"/>
                <a:sym typeface="Roboto Light"/>
              </a:rPr>
              <a:t>Bibliography</a:t>
            </a:r>
            <a:endParaRPr>
              <a:latin typeface="Roboto Light"/>
              <a:ea typeface="Roboto Light"/>
              <a:cs typeface="Roboto Light"/>
              <a:sym typeface="Roboto Light"/>
            </a:endParaRPr>
          </a:p>
        </p:txBody>
      </p:sp>
      <p:pic>
        <p:nvPicPr>
          <p:cNvPr id="74" name="Google Shape;74;p14"/>
          <p:cNvPicPr preferRelativeResize="0"/>
          <p:nvPr/>
        </p:nvPicPr>
        <p:blipFill>
          <a:blip r:embed="rId3">
            <a:alphaModFix/>
          </a:blip>
          <a:stretch>
            <a:fillRect/>
          </a:stretch>
        </p:blipFill>
        <p:spPr>
          <a:xfrm>
            <a:off x="4013658" y="1349084"/>
            <a:ext cx="4876400" cy="3199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 </a:t>
            </a:r>
            <a:r>
              <a:rPr lang="en"/>
              <a:t>Introduction</a:t>
            </a:r>
            <a:endParaRPr/>
          </a:p>
        </p:txBody>
      </p:sp>
      <p:sp>
        <p:nvSpPr>
          <p:cNvPr id="80" name="Google Shape;80;p15"/>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Roboto Light"/>
              <a:buChar char="●"/>
            </a:pPr>
            <a:r>
              <a:rPr lang="en">
                <a:solidFill>
                  <a:srgbClr val="FFFFFF"/>
                </a:solidFill>
                <a:latin typeface="Roboto Light"/>
                <a:ea typeface="Roboto Light"/>
                <a:cs typeface="Roboto Light"/>
                <a:sym typeface="Roboto Light"/>
              </a:rPr>
              <a:t>Painting Recognitions is a Java application that recognizes artworks from a picture taken live</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latin typeface="Roboto Light"/>
                <a:ea typeface="Roboto Light"/>
                <a:cs typeface="Roboto Light"/>
                <a:sym typeface="Roboto Light"/>
              </a:rPr>
              <a:t>Required JPEG image format files</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latin typeface="Roboto Light"/>
                <a:ea typeface="Roboto Light"/>
                <a:cs typeface="Roboto Light"/>
                <a:sym typeface="Roboto Light"/>
              </a:rPr>
              <a:t>WikiArt archive is used as database</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solidFill>
                  <a:srgbClr val="FFFFFF"/>
                </a:solidFill>
                <a:latin typeface="Roboto Light"/>
                <a:ea typeface="Roboto Light"/>
                <a:cs typeface="Roboto Light"/>
                <a:sym typeface="Roboto Light"/>
              </a:rPr>
              <a:t>Return </a:t>
            </a:r>
            <a:r>
              <a:rPr lang="en">
                <a:latin typeface="Roboto Light"/>
                <a:ea typeface="Roboto Light"/>
                <a:cs typeface="Roboto Light"/>
                <a:sym typeface="Roboto Light"/>
              </a:rPr>
              <a:t>HTML file </a:t>
            </a:r>
            <a:r>
              <a:rPr lang="en">
                <a:solidFill>
                  <a:srgbClr val="FFFFFF"/>
                </a:solidFill>
                <a:latin typeface="Roboto Light"/>
                <a:ea typeface="Roboto Light"/>
                <a:cs typeface="Roboto Light"/>
                <a:sym typeface="Roboto Light"/>
              </a:rPr>
              <a:t>with</a:t>
            </a:r>
            <a:r>
              <a:rPr lang="en">
                <a:solidFill>
                  <a:srgbClr val="FFFFFF"/>
                </a:solidFill>
                <a:latin typeface="Roboto Light"/>
                <a:ea typeface="Roboto Light"/>
                <a:cs typeface="Roboto Light"/>
                <a:sym typeface="Roboto Light"/>
              </a:rPr>
              <a:t> WikiArt metadata of the recognized painting</a:t>
            </a:r>
            <a:endParaRPr>
              <a:solidFill>
                <a:srgbClr val="FFFFFF"/>
              </a:solidFill>
              <a:latin typeface="Roboto Light"/>
              <a:ea typeface="Roboto Light"/>
              <a:cs typeface="Roboto Light"/>
              <a:sym typeface="Roboto Light"/>
            </a:endParaRPr>
          </a:p>
          <a:p>
            <a:pPr indent="-342900" lvl="0" marL="457200" rtl="0" algn="l">
              <a:spcBef>
                <a:spcPts val="0"/>
              </a:spcBef>
              <a:spcAft>
                <a:spcPts val="0"/>
              </a:spcAft>
              <a:buClr>
                <a:srgbClr val="FFFFFF"/>
              </a:buClr>
              <a:buSzPts val="1800"/>
              <a:buFont typeface="Roboto Light"/>
              <a:buChar char="●"/>
            </a:pPr>
            <a:r>
              <a:rPr lang="en">
                <a:solidFill>
                  <a:srgbClr val="FFFFFF"/>
                </a:solidFill>
                <a:latin typeface="Roboto Light"/>
                <a:ea typeface="Roboto Light"/>
                <a:cs typeface="Roboto Light"/>
                <a:sym typeface="Roboto Light"/>
              </a:rPr>
              <a:t>Compute statistics on given test set</a:t>
            </a:r>
            <a:endParaRPr>
              <a:solidFill>
                <a:srgbClr val="FFFFFF"/>
              </a:solidFill>
              <a:latin typeface="Roboto Light"/>
              <a:ea typeface="Roboto Light"/>
              <a:cs typeface="Roboto Light"/>
              <a:sym typeface="Roboto Light"/>
            </a:endParaRPr>
          </a:p>
          <a:p>
            <a:pPr indent="0" lvl="0" marL="0" rtl="0" algn="l">
              <a:spcBef>
                <a:spcPts val="1600"/>
              </a:spcBef>
              <a:spcAft>
                <a:spcPts val="1600"/>
              </a:spcAft>
              <a:buNone/>
            </a:pPr>
            <a:r>
              <a:t/>
            </a:r>
            <a:endParaRPr>
              <a:solidFill>
                <a:srgbClr val="000000"/>
              </a:solidFill>
              <a:latin typeface="Roboto Light"/>
              <a:ea typeface="Roboto Light"/>
              <a:cs typeface="Roboto Light"/>
              <a:sym typeface="Robo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 </a:t>
            </a:r>
            <a:r>
              <a:rPr lang="en"/>
              <a:t>Libraries &amp; </a:t>
            </a:r>
            <a:r>
              <a:rPr lang="en"/>
              <a:t>Tools </a:t>
            </a:r>
            <a:endParaRPr/>
          </a:p>
        </p:txBody>
      </p:sp>
      <p:sp>
        <p:nvSpPr>
          <p:cNvPr id="86" name="Google Shape;86;p16"/>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OpenCV libraries</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ElasticSearch engine</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Kibana plugins for managing ES’ index</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JavaFX for the GUI</a:t>
            </a:r>
            <a:endParaRPr>
              <a:latin typeface="Roboto Light"/>
              <a:ea typeface="Roboto Light"/>
              <a:cs typeface="Roboto Light"/>
              <a:sym typeface="Roboto Light"/>
            </a:endParaRPr>
          </a:p>
        </p:txBody>
      </p:sp>
      <p:pic>
        <p:nvPicPr>
          <p:cNvPr id="87" name="Google Shape;87;p16"/>
          <p:cNvPicPr preferRelativeResize="0"/>
          <p:nvPr/>
        </p:nvPicPr>
        <p:blipFill>
          <a:blip r:embed="rId3">
            <a:alphaModFix/>
          </a:blip>
          <a:stretch>
            <a:fillRect/>
          </a:stretch>
        </p:blipFill>
        <p:spPr>
          <a:xfrm>
            <a:off x="2653518" y="2816663"/>
            <a:ext cx="3836969" cy="1996973"/>
          </a:xfrm>
          <a:prstGeom prst="rect">
            <a:avLst/>
          </a:prstGeom>
          <a:noFill/>
          <a:ln>
            <a:noFill/>
          </a:ln>
        </p:spPr>
      </p:pic>
      <p:pic>
        <p:nvPicPr>
          <p:cNvPr id="88" name="Google Shape;88;p16"/>
          <p:cNvPicPr preferRelativeResize="0"/>
          <p:nvPr/>
        </p:nvPicPr>
        <p:blipFill>
          <a:blip r:embed="rId4">
            <a:alphaModFix/>
          </a:blip>
          <a:stretch>
            <a:fillRect/>
          </a:stretch>
        </p:blipFill>
        <p:spPr>
          <a:xfrm>
            <a:off x="6767775" y="3116620"/>
            <a:ext cx="842175" cy="1097200"/>
          </a:xfrm>
          <a:prstGeom prst="rect">
            <a:avLst/>
          </a:prstGeom>
          <a:noFill/>
          <a:ln>
            <a:noFill/>
          </a:ln>
        </p:spPr>
      </p:pic>
      <p:pic>
        <p:nvPicPr>
          <p:cNvPr id="89" name="Google Shape;89;p16"/>
          <p:cNvPicPr preferRelativeResize="0"/>
          <p:nvPr/>
        </p:nvPicPr>
        <p:blipFill>
          <a:blip r:embed="rId5">
            <a:alphaModFix/>
          </a:blip>
          <a:stretch>
            <a:fillRect/>
          </a:stretch>
        </p:blipFill>
        <p:spPr>
          <a:xfrm>
            <a:off x="1500002" y="3125577"/>
            <a:ext cx="876226" cy="10792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 CLI &amp; GUI</a:t>
            </a:r>
            <a:endParaRPr/>
          </a:p>
        </p:txBody>
      </p:sp>
      <p:sp>
        <p:nvSpPr>
          <p:cNvPr id="95" name="Google Shape;95;p17"/>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CLI with following commands</a:t>
            </a:r>
            <a:endParaRPr>
              <a:latin typeface="Roboto Light"/>
              <a:ea typeface="Roboto Light"/>
              <a:cs typeface="Roboto Light"/>
              <a:sym typeface="Roboto Light"/>
            </a:endParaRPr>
          </a:p>
          <a:p>
            <a:pPr indent="-330200" lvl="1" marL="914400" rtl="0" algn="l">
              <a:spcBef>
                <a:spcPts val="0"/>
              </a:spcBef>
              <a:spcAft>
                <a:spcPts val="0"/>
              </a:spcAft>
              <a:buSzPts val="1600"/>
              <a:buFont typeface="Roboto Mono Light"/>
              <a:buChar char="○"/>
            </a:pPr>
            <a:r>
              <a:rPr lang="en" sz="1600">
                <a:latin typeface="Roboto Mono Light"/>
                <a:ea typeface="Roboto Mono Light"/>
                <a:cs typeface="Roboto Mono Light"/>
                <a:sym typeface="Roboto Mono Light"/>
              </a:rPr>
              <a:t>search path/to/image [-i index_name]</a:t>
            </a:r>
            <a:endParaRPr sz="1600">
              <a:latin typeface="Roboto Mono Light"/>
              <a:ea typeface="Roboto Mono Light"/>
              <a:cs typeface="Roboto Mono Light"/>
              <a:sym typeface="Roboto Mono Light"/>
            </a:endParaRPr>
          </a:p>
          <a:p>
            <a:pPr indent="-330200" lvl="1" marL="914400" rtl="0" algn="l">
              <a:spcBef>
                <a:spcPts val="0"/>
              </a:spcBef>
              <a:spcAft>
                <a:spcPts val="0"/>
              </a:spcAft>
              <a:buSzPts val="1600"/>
              <a:buFont typeface="Roboto Mono Light"/>
              <a:buChar char="○"/>
            </a:pPr>
            <a:r>
              <a:rPr lang="en" sz="1600">
                <a:latin typeface="Roboto Mono Light"/>
                <a:ea typeface="Roboto Mono Light"/>
                <a:cs typeface="Roboto Mono Light"/>
                <a:sym typeface="Roboto Mono Light"/>
              </a:rPr>
              <a:t>index dir [-i index_name] </a:t>
            </a:r>
            <a:endParaRPr sz="1600">
              <a:latin typeface="Roboto Mono Light"/>
              <a:ea typeface="Roboto Mono Light"/>
              <a:cs typeface="Roboto Mono Light"/>
              <a:sym typeface="Roboto Mono Light"/>
            </a:endParaRPr>
          </a:p>
          <a:p>
            <a:pPr indent="-330200" lvl="1" marL="914400" rtl="0" algn="l">
              <a:lnSpc>
                <a:spcPct val="114000"/>
              </a:lnSpc>
              <a:spcBef>
                <a:spcPts val="0"/>
              </a:spcBef>
              <a:spcAft>
                <a:spcPts val="3000"/>
              </a:spcAft>
              <a:buSzPts val="1600"/>
              <a:buFont typeface="Roboto Mono Light"/>
              <a:buChar char="○"/>
            </a:pPr>
            <a:r>
              <a:rPr lang="en" sz="1600">
                <a:latin typeface="Roboto Mono Light"/>
                <a:ea typeface="Roboto Mono Light"/>
                <a:cs typeface="Roboto Mono Light"/>
                <a:sym typeface="Roboto Mono Light"/>
              </a:rPr>
              <a:t>statistics -tp TPdir -tn TNdir [-i index_name]</a:t>
            </a:r>
            <a:endParaRPr b="1">
              <a:latin typeface="Roboto Mono"/>
              <a:ea typeface="Roboto Mono"/>
              <a:cs typeface="Roboto Mono"/>
              <a:sym typeface="Roboto Mono"/>
            </a:endParaRPr>
          </a:p>
        </p:txBody>
      </p:sp>
      <p:pic>
        <p:nvPicPr>
          <p:cNvPr id="96" name="Google Shape;96;p17"/>
          <p:cNvPicPr preferRelativeResize="0"/>
          <p:nvPr/>
        </p:nvPicPr>
        <p:blipFill rotWithShape="1">
          <a:blip r:embed="rId3">
            <a:alphaModFix/>
          </a:blip>
          <a:srcRect b="0" l="0" r="12625" t="0"/>
          <a:stretch/>
        </p:blipFill>
        <p:spPr>
          <a:xfrm>
            <a:off x="577212" y="3118475"/>
            <a:ext cx="7989576" cy="933450"/>
          </a:xfrm>
          <a:prstGeom prst="rect">
            <a:avLst/>
          </a:prstGeom>
          <a:noFill/>
          <a:ln>
            <a:noFill/>
          </a:ln>
          <a:effectLst>
            <a:outerShdw blurRad="671513" rotWithShape="0" algn="bl" dir="5400000" dist="28575">
              <a:srgbClr val="000000">
                <a:alpha val="69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2517C"/>
        </a:solidFill>
      </p:bgPr>
    </p:bg>
    <p:spTree>
      <p:nvGrpSpPr>
        <p:cNvPr id="100" name="Shape 100"/>
        <p:cNvGrpSpPr/>
        <p:nvPr/>
      </p:nvGrpSpPr>
      <p:grpSpPr>
        <a:xfrm>
          <a:off x="0" y="0"/>
          <a:ext cx="0" cy="0"/>
          <a:chOff x="0" y="0"/>
          <a:chExt cx="0" cy="0"/>
        </a:xfrm>
      </p:grpSpPr>
      <p:pic>
        <p:nvPicPr>
          <p:cNvPr id="101" name="Google Shape;101;p18"/>
          <p:cNvPicPr preferRelativeResize="0"/>
          <p:nvPr/>
        </p:nvPicPr>
        <p:blipFill rotWithShape="1">
          <a:blip r:embed="rId3">
            <a:alphaModFix/>
          </a:blip>
          <a:srcRect b="997" l="904" r="776" t="1173"/>
          <a:stretch/>
        </p:blipFill>
        <p:spPr>
          <a:xfrm>
            <a:off x="1907488" y="1089825"/>
            <a:ext cx="5329024" cy="3725850"/>
          </a:xfrm>
          <a:prstGeom prst="rect">
            <a:avLst/>
          </a:prstGeom>
          <a:noFill/>
          <a:ln>
            <a:noFill/>
          </a:ln>
          <a:effectLst>
            <a:outerShdw blurRad="714375" rotWithShape="0" algn="bl" dir="5400000" dist="180975">
              <a:srgbClr val="000000">
                <a:alpha val="50000"/>
              </a:srgbClr>
            </a:outerShdw>
          </a:effectLst>
        </p:spPr>
      </p:pic>
      <p:sp>
        <p:nvSpPr>
          <p:cNvPr id="102" name="Google Shape;102;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5"/>
                </a:solidFill>
              </a:rPr>
              <a:t>3. CLI &amp; </a:t>
            </a:r>
            <a:r>
              <a:rPr lang="en">
                <a:solidFill>
                  <a:schemeClr val="accent5"/>
                </a:solidFill>
              </a:rPr>
              <a:t>GUI</a:t>
            </a:r>
            <a:endParaRPr>
              <a:solidFill>
                <a:schemeClr val="accent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 Out of memory</a:t>
            </a:r>
            <a:endParaRPr/>
          </a:p>
        </p:txBody>
      </p:sp>
      <p:sp>
        <p:nvSpPr>
          <p:cNvPr id="108" name="Google Shape;108;p19"/>
          <p:cNvSpPr txBox="1"/>
          <p:nvPr>
            <p:ph idx="1" type="body"/>
          </p:nvPr>
        </p:nvSpPr>
        <p:spPr>
          <a:xfrm>
            <a:off x="387900" y="1417320"/>
            <a:ext cx="8368200" cy="30789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Font typeface="Roboto Light"/>
              <a:buChar char="●"/>
            </a:pPr>
            <a:r>
              <a:rPr lang="en">
                <a:latin typeface="Roboto Light"/>
                <a:ea typeface="Roboto Light"/>
                <a:cs typeface="Roboto Light"/>
                <a:sym typeface="Roboto Light"/>
              </a:rPr>
              <a:t>Image preprocessing</a:t>
            </a:r>
            <a:endParaRPr>
              <a:latin typeface="Roboto Light"/>
              <a:ea typeface="Roboto Light"/>
              <a:cs typeface="Roboto Light"/>
              <a:sym typeface="Roboto Light"/>
            </a:endParaRPr>
          </a:p>
          <a:p>
            <a:pPr indent="-342900" lvl="0" marL="457200" rtl="0" algn="l">
              <a:spcBef>
                <a:spcPts val="0"/>
              </a:spcBef>
              <a:spcAft>
                <a:spcPts val="0"/>
              </a:spcAft>
              <a:buSzPts val="1800"/>
              <a:buFont typeface="Roboto Light"/>
              <a:buChar char="●"/>
            </a:pPr>
            <a:r>
              <a:rPr lang="en">
                <a:latin typeface="Roboto Light"/>
                <a:ea typeface="Roboto Light"/>
                <a:cs typeface="Roboto Light"/>
                <a:sym typeface="Roboto Light"/>
              </a:rPr>
              <a:t>The images’ resolution is </a:t>
            </a:r>
            <a:r>
              <a:rPr lang="en">
                <a:latin typeface="Roboto Light"/>
                <a:ea typeface="Roboto Light"/>
                <a:cs typeface="Roboto Light"/>
                <a:sym typeface="Roboto Light"/>
              </a:rPr>
              <a:t>not uniform so </a:t>
            </a:r>
            <a:r>
              <a:rPr lang="en">
                <a:latin typeface="Roboto Light"/>
                <a:ea typeface="Roboto Light"/>
                <a:cs typeface="Roboto Light"/>
                <a:sym typeface="Roboto Light"/>
              </a:rPr>
              <a:t>it is necessary to resize them</a:t>
            </a:r>
            <a:endParaRPr>
              <a:latin typeface="Roboto Light"/>
              <a:ea typeface="Roboto Light"/>
              <a:cs typeface="Roboto Light"/>
              <a:sym typeface="Roboto Light"/>
            </a:endParaRPr>
          </a:p>
          <a:p>
            <a:pPr indent="-330200" lvl="1" marL="914400" rtl="0" algn="l">
              <a:lnSpc>
                <a:spcPct val="150000"/>
              </a:lnSpc>
              <a:spcBef>
                <a:spcPts val="0"/>
              </a:spcBef>
              <a:spcAft>
                <a:spcPts val="0"/>
              </a:spcAft>
              <a:buSzPts val="1600"/>
              <a:buFont typeface="Roboto Light"/>
              <a:buChar char="○"/>
            </a:pPr>
            <a:r>
              <a:rPr lang="en" sz="1600">
                <a:latin typeface="Roboto Light"/>
                <a:ea typeface="Roboto Light"/>
                <a:cs typeface="Roboto Light"/>
                <a:sym typeface="Roboto Light"/>
              </a:rPr>
              <a:t>This allows to extract a homogeneous number of features from images</a:t>
            </a:r>
            <a:endParaRPr sz="1600">
              <a:latin typeface="Roboto Light"/>
              <a:ea typeface="Roboto Light"/>
              <a:cs typeface="Roboto Light"/>
              <a:sym typeface="Roboto Light"/>
            </a:endParaRPr>
          </a:p>
          <a:p>
            <a:pPr indent="-342900" lvl="0" marL="457200" rtl="0" algn="l">
              <a:spcBef>
                <a:spcPts val="0"/>
              </a:spcBef>
              <a:spcAft>
                <a:spcPts val="0"/>
              </a:spcAft>
              <a:buSzPts val="1800"/>
              <a:buChar char="●"/>
            </a:pPr>
            <a:r>
              <a:rPr lang="en">
                <a:latin typeface="Roboto Light"/>
                <a:ea typeface="Roboto Light"/>
                <a:cs typeface="Roboto Light"/>
                <a:sym typeface="Roboto Light"/>
              </a:rPr>
              <a:t>Scale factor </a:t>
            </a:r>
            <a:r>
              <a:rPr i="1" lang="en">
                <a:latin typeface="Roboto Light"/>
                <a:ea typeface="Roboto Light"/>
                <a:cs typeface="Roboto Light"/>
                <a:sym typeface="Roboto Light"/>
              </a:rPr>
              <a:t>f </a:t>
            </a:r>
            <a:r>
              <a:rPr lang="en">
                <a:latin typeface="Roboto Light"/>
                <a:ea typeface="Roboto Light"/>
                <a:cs typeface="Roboto Light"/>
                <a:sym typeface="Roboto Light"/>
              </a:rPr>
              <a:t>used </a:t>
            </a:r>
            <a:r>
              <a:rPr lang="en">
                <a:latin typeface="Roboto Light"/>
                <a:ea typeface="Roboto Light"/>
                <a:cs typeface="Roboto Light"/>
                <a:sym typeface="Roboto Light"/>
              </a:rPr>
              <a:t>to resize the images is the following:</a:t>
            </a:r>
            <a:endParaRPr>
              <a:latin typeface="Roboto Light"/>
              <a:ea typeface="Roboto Light"/>
              <a:cs typeface="Roboto Light"/>
              <a:sym typeface="Roboto Light"/>
            </a:endParaRPr>
          </a:p>
          <a:p>
            <a:pPr indent="0" lvl="0" marL="457200" rtl="0" algn="l">
              <a:spcBef>
                <a:spcPts val="1600"/>
              </a:spcBef>
              <a:spcAft>
                <a:spcPts val="0"/>
              </a:spcAft>
              <a:buNone/>
            </a:pPr>
            <a:r>
              <a:rPr lang="en">
                <a:latin typeface="Roboto Light"/>
                <a:ea typeface="Roboto Light"/>
                <a:cs typeface="Roboto Light"/>
                <a:sym typeface="Roboto Light"/>
              </a:rPr>
              <a:t>    </a:t>
            </a:r>
            <a:endParaRPr>
              <a:latin typeface="Roboto Light"/>
              <a:ea typeface="Roboto Light"/>
              <a:cs typeface="Roboto Light"/>
              <a:sym typeface="Roboto Light"/>
            </a:endParaRPr>
          </a:p>
          <a:p>
            <a:pPr indent="0" lvl="0" marL="0" rtl="0" algn="l">
              <a:spcBef>
                <a:spcPts val="1600"/>
              </a:spcBef>
              <a:spcAft>
                <a:spcPts val="0"/>
              </a:spcAft>
              <a:buNone/>
            </a:pPr>
            <a:r>
              <a:t/>
            </a:r>
            <a:endParaRPr>
              <a:latin typeface="Roboto Light"/>
              <a:ea typeface="Roboto Light"/>
              <a:cs typeface="Roboto Light"/>
              <a:sym typeface="Roboto Light"/>
            </a:endParaRPr>
          </a:p>
          <a:p>
            <a:pPr indent="0" lvl="0" marL="457200" rtl="0" algn="l">
              <a:spcBef>
                <a:spcPts val="1600"/>
              </a:spcBef>
              <a:spcAft>
                <a:spcPts val="0"/>
              </a:spcAft>
              <a:buNone/>
            </a:pPr>
            <a:r>
              <a:rPr lang="en">
                <a:latin typeface="Roboto Light"/>
                <a:ea typeface="Roboto Light"/>
                <a:cs typeface="Roboto Light"/>
                <a:sym typeface="Roboto Light"/>
              </a:rPr>
              <a:t>Where </a:t>
            </a:r>
            <a:r>
              <a:rPr i="1" lang="en">
                <a:latin typeface="Roboto Light"/>
                <a:ea typeface="Roboto Light"/>
                <a:cs typeface="Roboto Light"/>
                <a:sym typeface="Roboto Light"/>
              </a:rPr>
              <a:t>MPX_PER_IMAGE</a:t>
            </a:r>
            <a:r>
              <a:rPr lang="en">
                <a:latin typeface="Roboto Light"/>
                <a:ea typeface="Roboto Light"/>
                <a:cs typeface="Roboto Light"/>
                <a:sym typeface="Roboto Light"/>
              </a:rPr>
              <a:t>= 0.5M or 1.0M</a:t>
            </a:r>
            <a:endParaRPr>
              <a:latin typeface="Roboto Light"/>
              <a:ea typeface="Roboto Light"/>
              <a:cs typeface="Roboto Light"/>
              <a:sym typeface="Roboto Light"/>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09" name="Google Shape;109;p19"/>
          <p:cNvPicPr preferRelativeResize="0"/>
          <p:nvPr/>
        </p:nvPicPr>
        <p:blipFill rotWithShape="1">
          <a:blip r:embed="rId3">
            <a:alphaModFix/>
          </a:blip>
          <a:srcRect b="8547" l="2212" r="2440" t="7566"/>
          <a:stretch/>
        </p:blipFill>
        <p:spPr>
          <a:xfrm>
            <a:off x="2609350" y="2979525"/>
            <a:ext cx="3592850" cy="750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 Out of memory</a:t>
            </a:r>
            <a:endParaRPr/>
          </a:p>
        </p:txBody>
      </p:sp>
      <p:sp>
        <p:nvSpPr>
          <p:cNvPr id="115" name="Google Shape;115;p2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Font typeface="Roboto Light"/>
              <a:buChar char="●"/>
            </a:pPr>
            <a:r>
              <a:rPr lang="en">
                <a:latin typeface="Roboto Light"/>
                <a:ea typeface="Roboto Light"/>
                <a:cs typeface="Roboto Light"/>
                <a:sym typeface="Roboto Light"/>
              </a:rPr>
              <a:t>Write on disk</a:t>
            </a:r>
            <a:endParaRPr>
              <a:latin typeface="Roboto Light"/>
              <a:ea typeface="Roboto Light"/>
              <a:cs typeface="Roboto Light"/>
              <a:sym typeface="Roboto Light"/>
            </a:endParaRPr>
          </a:p>
          <a:p>
            <a:pPr indent="-317500" lvl="1" marL="914400" rtl="0" algn="l">
              <a:lnSpc>
                <a:spcPct val="150000"/>
              </a:lnSpc>
              <a:spcBef>
                <a:spcPts val="0"/>
              </a:spcBef>
              <a:spcAft>
                <a:spcPts val="0"/>
              </a:spcAft>
              <a:buSzPts val="1400"/>
              <a:buFont typeface="Roboto Mono Light"/>
              <a:buChar char="○"/>
            </a:pPr>
            <a:r>
              <a:rPr lang="en">
                <a:latin typeface="Roboto Mono Light"/>
                <a:ea typeface="Roboto Mono Light"/>
                <a:cs typeface="Roboto Mono Light"/>
                <a:sym typeface="Roboto Mono Light"/>
              </a:rPr>
              <a:t>Descriptors (Mat not serializable)</a:t>
            </a:r>
            <a:endParaRPr>
              <a:latin typeface="Roboto Mono Light"/>
              <a:ea typeface="Roboto Mono Light"/>
              <a:cs typeface="Roboto Mono Light"/>
              <a:sym typeface="Roboto Mono Light"/>
            </a:endParaRPr>
          </a:p>
          <a:p>
            <a:pPr indent="-317500" lvl="1" marL="914400" marR="0" rtl="0" algn="l">
              <a:lnSpc>
                <a:spcPct val="150000"/>
              </a:lnSpc>
              <a:spcBef>
                <a:spcPts val="0"/>
              </a:spcBef>
              <a:spcAft>
                <a:spcPts val="0"/>
              </a:spcAft>
              <a:buClr>
                <a:srgbClr val="FFFFFF"/>
              </a:buClr>
              <a:buSzPts val="1400"/>
              <a:buFont typeface="Roboto Mono Light"/>
              <a:buChar char="○"/>
            </a:pPr>
            <a:r>
              <a:rPr lang="en">
                <a:latin typeface="Roboto Mono Light"/>
                <a:ea typeface="Roboto Mono Light"/>
                <a:cs typeface="Roboto Mono Light"/>
                <a:sym typeface="Roboto Mono Light"/>
              </a:rPr>
              <a:t>KeyPerImage (for posting list creation)</a:t>
            </a:r>
            <a:endParaRPr>
              <a:latin typeface="Roboto Mono Light"/>
              <a:ea typeface="Roboto Mono Light"/>
              <a:cs typeface="Roboto Mono Light"/>
              <a:sym typeface="Roboto Mono Light"/>
            </a:endParaRPr>
          </a:p>
          <a:p>
            <a:pPr indent="-317500" lvl="1" marL="914400" rtl="0" algn="l">
              <a:lnSpc>
                <a:spcPct val="150000"/>
              </a:lnSpc>
              <a:spcBef>
                <a:spcPts val="0"/>
              </a:spcBef>
              <a:spcAft>
                <a:spcPts val="0"/>
              </a:spcAft>
              <a:buSzPts val="1400"/>
              <a:buFont typeface="Roboto Mono Light"/>
              <a:buChar char="○"/>
            </a:pPr>
            <a:r>
              <a:rPr lang="en">
                <a:latin typeface="Roboto Mono Light"/>
                <a:ea typeface="Roboto Mono Light"/>
                <a:cs typeface="Roboto Mono Light"/>
                <a:sym typeface="Roboto Mono Light"/>
              </a:rPr>
              <a:t>ImageNames </a:t>
            </a:r>
            <a:r>
              <a:rPr lang="en">
                <a:latin typeface="Roboto Mono Light"/>
                <a:ea typeface="Roboto Mono Light"/>
                <a:cs typeface="Roboto Mono Light"/>
                <a:sym typeface="Roboto Mono Light"/>
              </a:rPr>
              <a:t>(for posting list creation)</a:t>
            </a:r>
            <a:endParaRPr>
              <a:latin typeface="Roboto Mono Light"/>
              <a:ea typeface="Roboto Mono Light"/>
              <a:cs typeface="Roboto Mono Light"/>
              <a:sym typeface="Roboto Mono Light"/>
            </a:endParaRPr>
          </a:p>
          <a:p>
            <a:pPr indent="-317500" lvl="1" marL="914400" rtl="0" algn="l">
              <a:lnSpc>
                <a:spcPct val="150000"/>
              </a:lnSpc>
              <a:spcBef>
                <a:spcPts val="0"/>
              </a:spcBef>
              <a:spcAft>
                <a:spcPts val="0"/>
              </a:spcAft>
              <a:buSzPts val="1400"/>
              <a:buChar char="○"/>
            </a:pPr>
            <a:r>
              <a:rPr lang="en">
                <a:latin typeface="Roboto Mono Light"/>
                <a:ea typeface="Roboto Mono Light"/>
                <a:cs typeface="Roboto Mono Light"/>
                <a:sym typeface="Roboto Mono Light"/>
              </a:rPr>
              <a:t>Pivots</a:t>
            </a:r>
            <a:r>
              <a:rPr lang="en"/>
              <a:t> and </a:t>
            </a:r>
            <a:r>
              <a:rPr lang="en">
                <a:latin typeface="Roboto Mono Light"/>
                <a:ea typeface="Roboto Mono Light"/>
                <a:cs typeface="Roboto Mono Light"/>
                <a:sym typeface="Roboto Mono Light"/>
              </a:rPr>
              <a:t>Labels (returned by kmeans)</a:t>
            </a:r>
            <a:endParaRPr>
              <a:latin typeface="Roboto Mono Light"/>
              <a:ea typeface="Roboto Mono Light"/>
              <a:cs typeface="Roboto Mono Light"/>
              <a:sym typeface="Roboto Mono Light"/>
            </a:endParaRPr>
          </a:p>
          <a:p>
            <a:pPr indent="-317500" lvl="1" marL="914400" rtl="0" algn="l">
              <a:lnSpc>
                <a:spcPct val="150000"/>
              </a:lnSpc>
              <a:spcBef>
                <a:spcPts val="0"/>
              </a:spcBef>
              <a:spcAft>
                <a:spcPts val="0"/>
              </a:spcAft>
              <a:buSzPts val="1400"/>
              <a:buFont typeface="Roboto Mono Light"/>
              <a:buChar char="○"/>
            </a:pPr>
            <a:r>
              <a:rPr lang="en">
                <a:latin typeface="Roboto Mono Light"/>
                <a:ea typeface="Roboto Mono Light"/>
                <a:cs typeface="Roboto Mono Light"/>
                <a:sym typeface="Roboto Mono Light"/>
              </a:rPr>
              <a:t>Posting_list (calculate cluster frequencies for build BOF)</a:t>
            </a:r>
            <a:endParaRPr>
              <a:latin typeface="Roboto Mono Light"/>
              <a:ea typeface="Roboto Mono Light"/>
              <a:cs typeface="Roboto Mono Light"/>
              <a:sym typeface="Roboto Mono Light"/>
            </a:endParaRPr>
          </a:p>
          <a:p>
            <a:pPr indent="-342900" lvl="0" marL="457200" rtl="0" algn="l">
              <a:spcBef>
                <a:spcPts val="0"/>
              </a:spcBef>
              <a:spcAft>
                <a:spcPts val="0"/>
              </a:spcAft>
              <a:buSzPts val="1800"/>
              <a:buFont typeface="Roboto Mono Light"/>
              <a:buChar char="●"/>
            </a:pPr>
            <a:r>
              <a:rPr lang="en">
                <a:latin typeface="Roboto Mono Light"/>
                <a:ea typeface="Roboto Mono Light"/>
                <a:cs typeface="Roboto Mono Light"/>
                <a:sym typeface="Roboto Mono Light"/>
              </a:rPr>
              <a:t>File format: .dat (for lower memory use*)</a:t>
            </a:r>
            <a:endParaRPr>
              <a:latin typeface="Roboto Mono Light"/>
              <a:ea typeface="Roboto Mono Light"/>
              <a:cs typeface="Roboto Mono Light"/>
              <a:sym typeface="Roboto Mon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 Indexing</a:t>
            </a:r>
            <a:endParaRPr/>
          </a:p>
        </p:txBody>
      </p:sp>
      <p:sp>
        <p:nvSpPr>
          <p:cNvPr id="121" name="Google Shape;121;p21"/>
          <p:cNvSpPr txBox="1"/>
          <p:nvPr>
            <p:ph idx="1" type="body"/>
          </p:nvPr>
        </p:nvSpPr>
        <p:spPr>
          <a:xfrm>
            <a:off x="387900" y="1417320"/>
            <a:ext cx="4184100" cy="3079800"/>
          </a:xfrm>
          <a:prstGeom prst="rect">
            <a:avLst/>
          </a:prstGeom>
          <a:noFill/>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Roboto Light"/>
              <a:buChar char="●"/>
            </a:pPr>
            <a:r>
              <a:rPr lang="en">
                <a:latin typeface="Roboto Light"/>
                <a:ea typeface="Roboto Light"/>
                <a:cs typeface="Roboto Light"/>
                <a:sym typeface="Roboto Light"/>
              </a:rPr>
              <a:t>Local f</a:t>
            </a:r>
            <a:r>
              <a:rPr lang="en">
                <a:latin typeface="Roboto Light"/>
                <a:ea typeface="Roboto Light"/>
                <a:cs typeface="Roboto Light"/>
                <a:sym typeface="Roboto Light"/>
              </a:rPr>
              <a:t>eatures extraction with SIFT </a:t>
            </a:r>
            <a:endParaRPr>
              <a:latin typeface="Roboto Light"/>
              <a:ea typeface="Roboto Light"/>
              <a:cs typeface="Roboto Light"/>
              <a:sym typeface="Roboto Light"/>
            </a:endParaRPr>
          </a:p>
          <a:p>
            <a:pPr indent="-342900" lvl="0" marL="457200" rtl="0" algn="l">
              <a:lnSpc>
                <a:spcPct val="100000"/>
              </a:lnSpc>
              <a:spcBef>
                <a:spcPts val="500"/>
              </a:spcBef>
              <a:spcAft>
                <a:spcPts val="0"/>
              </a:spcAft>
              <a:buSzPts val="1800"/>
              <a:buFont typeface="Roboto Light"/>
              <a:buChar char="●"/>
            </a:pPr>
            <a:r>
              <a:rPr lang="en">
                <a:latin typeface="Roboto Light"/>
                <a:ea typeface="Roboto Light"/>
                <a:cs typeface="Roboto Light"/>
                <a:sym typeface="Roboto Light"/>
              </a:rPr>
              <a:t>Normalized features used as input to k-means</a:t>
            </a:r>
            <a:endParaRPr>
              <a:latin typeface="Roboto Light"/>
              <a:ea typeface="Roboto Light"/>
              <a:cs typeface="Roboto Light"/>
              <a:sym typeface="Roboto Light"/>
            </a:endParaRPr>
          </a:p>
          <a:p>
            <a:pPr indent="-342900" lvl="0" marL="457200" rtl="0" algn="l">
              <a:lnSpc>
                <a:spcPct val="100000"/>
              </a:lnSpc>
              <a:spcBef>
                <a:spcPts val="500"/>
              </a:spcBef>
              <a:spcAft>
                <a:spcPts val="0"/>
              </a:spcAft>
              <a:buSzPts val="1800"/>
              <a:buFont typeface="Roboto Light"/>
              <a:buChar char="●"/>
            </a:pPr>
            <a:r>
              <a:rPr lang="en">
                <a:latin typeface="Roboto Light"/>
                <a:ea typeface="Roboto Light"/>
                <a:cs typeface="Roboto Light"/>
                <a:sym typeface="Roboto Light"/>
              </a:rPr>
              <a:t>Obtain centroids and their corresponding labels</a:t>
            </a:r>
            <a:endParaRPr>
              <a:latin typeface="Roboto Light"/>
              <a:ea typeface="Roboto Light"/>
              <a:cs typeface="Roboto Light"/>
              <a:sym typeface="Roboto Light"/>
            </a:endParaRPr>
          </a:p>
          <a:p>
            <a:pPr indent="-342900" lvl="0" marL="457200" rtl="0" algn="l">
              <a:lnSpc>
                <a:spcPct val="100000"/>
              </a:lnSpc>
              <a:spcBef>
                <a:spcPts val="500"/>
              </a:spcBef>
              <a:spcAft>
                <a:spcPts val="0"/>
              </a:spcAft>
              <a:buSzPts val="1800"/>
              <a:buFont typeface="Roboto Light"/>
              <a:buChar char="●"/>
            </a:pPr>
            <a:r>
              <a:rPr lang="en">
                <a:latin typeface="Roboto Light"/>
                <a:ea typeface="Roboto Light"/>
                <a:cs typeface="Roboto Light"/>
                <a:sym typeface="Roboto Light"/>
              </a:rPr>
              <a:t>Computing centroid frequencies per image, building posting list </a:t>
            </a:r>
            <a:endParaRPr>
              <a:latin typeface="Roboto Light"/>
              <a:ea typeface="Roboto Light"/>
              <a:cs typeface="Roboto Light"/>
              <a:sym typeface="Roboto Light"/>
            </a:endParaRPr>
          </a:p>
          <a:p>
            <a:pPr indent="-342900" lvl="0" marL="457200" rtl="0" algn="l">
              <a:lnSpc>
                <a:spcPct val="100000"/>
              </a:lnSpc>
              <a:spcBef>
                <a:spcPts val="500"/>
              </a:spcBef>
              <a:spcAft>
                <a:spcPts val="0"/>
              </a:spcAft>
              <a:buSzPts val="1800"/>
              <a:buFont typeface="Roboto Light"/>
              <a:buChar char="●"/>
            </a:pPr>
            <a:r>
              <a:rPr lang="en">
                <a:latin typeface="Roboto Light"/>
                <a:ea typeface="Roboto Light"/>
                <a:cs typeface="Roboto Light"/>
                <a:sym typeface="Roboto Light"/>
              </a:rPr>
              <a:t>Create BOF</a:t>
            </a:r>
            <a:endParaRPr>
              <a:latin typeface="Roboto Light"/>
              <a:ea typeface="Roboto Light"/>
              <a:cs typeface="Roboto Light"/>
              <a:sym typeface="Roboto Light"/>
            </a:endParaRPr>
          </a:p>
          <a:p>
            <a:pPr indent="-342900" lvl="0" marL="457200" rtl="0" algn="l">
              <a:lnSpc>
                <a:spcPct val="100000"/>
              </a:lnSpc>
              <a:spcBef>
                <a:spcPts val="500"/>
              </a:spcBef>
              <a:spcAft>
                <a:spcPts val="0"/>
              </a:spcAft>
              <a:buSzPts val="1800"/>
              <a:buFont typeface="Roboto Light"/>
              <a:buChar char="●"/>
            </a:pPr>
            <a:r>
              <a:rPr lang="en">
                <a:latin typeface="Roboto Light"/>
                <a:ea typeface="Roboto Light"/>
                <a:cs typeface="Roboto Light"/>
                <a:sym typeface="Roboto Light"/>
              </a:rPr>
              <a:t>Indexing images using top k centroids</a:t>
            </a:r>
            <a:endParaRPr>
              <a:latin typeface="Roboto Light"/>
              <a:ea typeface="Roboto Light"/>
              <a:cs typeface="Roboto Light"/>
              <a:sym typeface="Roboto Light"/>
            </a:endParaRPr>
          </a:p>
        </p:txBody>
      </p:sp>
      <p:pic>
        <p:nvPicPr>
          <p:cNvPr id="122" name="Google Shape;122;p21"/>
          <p:cNvPicPr preferRelativeResize="0"/>
          <p:nvPr/>
        </p:nvPicPr>
        <p:blipFill>
          <a:blip r:embed="rId3">
            <a:alphaModFix/>
          </a:blip>
          <a:stretch>
            <a:fillRect/>
          </a:stretch>
        </p:blipFill>
        <p:spPr>
          <a:xfrm>
            <a:off x="4645575" y="1518870"/>
            <a:ext cx="4184101" cy="305078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